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7"/>
  </p:notesMasterIdLst>
  <p:sldIdLst>
    <p:sldId id="256" r:id="rId3"/>
    <p:sldId id="258" r:id="rId4"/>
    <p:sldId id="260" r:id="rId5"/>
    <p:sldId id="271" r:id="rId6"/>
    <p:sldId id="313" r:id="rId7"/>
    <p:sldId id="314" r:id="rId8"/>
    <p:sldId id="317" r:id="rId9"/>
    <p:sldId id="275" r:id="rId10"/>
    <p:sldId id="280" r:id="rId11"/>
    <p:sldId id="315" r:id="rId12"/>
    <p:sldId id="316" r:id="rId13"/>
    <p:sldId id="318" r:id="rId14"/>
    <p:sldId id="281" r:id="rId15"/>
    <p:sldId id="295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9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493" autoAdjust="0"/>
  </p:normalViewPr>
  <p:slideViewPr>
    <p:cSldViewPr snapToGrid="0" showGuides="1">
      <p:cViewPr varScale="1">
        <p:scale>
          <a:sx n="92" d="100"/>
          <a:sy n="92" d="100"/>
        </p:scale>
        <p:origin x="588" y="66"/>
      </p:cViewPr>
      <p:guideLst>
        <p:guide orient="horz" pos="2160"/>
        <p:guide pos="325"/>
        <p:guide pos="7355"/>
        <p:guide orient="horz" pos="346"/>
        <p:guide orient="horz" pos="3974"/>
        <p:guide pos="3840"/>
        <p:guide orient="horz" pos="572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36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展望：</a:t>
            </a:r>
            <a:endParaRPr lang="en-US" altLang="zh-CN" dirty="0"/>
          </a:p>
          <a:p>
            <a:r>
              <a:rPr lang="zh-CN" altLang="en-US" dirty="0"/>
              <a:t>加入</a:t>
            </a:r>
            <a:r>
              <a:rPr lang="en-US" altLang="zh-CN" dirty="0" err="1"/>
              <a:t>wifi</a:t>
            </a:r>
            <a:r>
              <a:rPr lang="zh-CN" altLang="en-US" dirty="0"/>
              <a:t>接入</a:t>
            </a:r>
            <a:r>
              <a:rPr lang="en-US" altLang="zh-CN" dirty="0"/>
              <a:t>internet</a:t>
            </a:r>
            <a:r>
              <a:rPr lang="zh-CN" altLang="en-US" dirty="0"/>
              <a:t>实时上传监控数据至云端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将济小台通过蓝牙</a:t>
            </a:r>
            <a:r>
              <a:rPr lang="en-US" altLang="zh-CN" dirty="0"/>
              <a:t>mesh</a:t>
            </a:r>
            <a:r>
              <a:rPr lang="zh-CN" altLang="zh-CN" dirty="0"/>
              <a:t>组网将其与其他家用智能设备联网，组成家用智能安防网络；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FPGA</a:t>
            </a:r>
            <a:r>
              <a:rPr lang="zh-CN" altLang="en-US" dirty="0"/>
              <a:t>开发板重新设计，只添加需要使用的资源，和总的电源供应部分结合起来，尽可能缩小电路板体积，提高集成化程度</a:t>
            </a:r>
          </a:p>
          <a:p>
            <a:endParaRPr lang="zh-CN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3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622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77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43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1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38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83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105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28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6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中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32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tif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</p:sldLayoutIdLst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" name="Picture 2" descr="C:\Users\Administrator\Desktop\11111.tif">
            <a:extLst>
              <a:ext uri="{FF2B5EF4-FFF2-40B4-BE49-F238E27FC236}">
                <a16:creationId xmlns:a16="http://schemas.microsoft.com/office/drawing/2014/main" xmlns="" id="{20B56CB9-802A-45C9-AC5D-C38FA6B50E2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1219200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5A3965B2-2D2D-4FA9-B332-E0AC74286852}"/>
              </a:ext>
            </a:extLst>
          </p:cNvPr>
          <p:cNvSpPr/>
          <p:nvPr userDrawn="1"/>
        </p:nvSpPr>
        <p:spPr>
          <a:xfrm>
            <a:off x="0" y="6710364"/>
            <a:ext cx="12192000" cy="147637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2" tIns="45719" rIns="91372" bIns="45719" anchor="ctr"/>
          <a:lstStyle/>
          <a:p>
            <a:pPr algn="ctr">
              <a:defRPr/>
            </a:pPr>
            <a:endParaRPr lang="en-US" sz="3200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xmlns="" id="{9DF57714-2FE2-4BE0-B408-2E76055081D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404" y="0"/>
            <a:ext cx="777366" cy="5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3" r:id="rId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库_矩形 8">
            <a:extLst>
              <a:ext uri="{FF2B5EF4-FFF2-40B4-BE49-F238E27FC236}">
                <a16:creationId xmlns:a16="http://schemas.microsoft.com/office/drawing/2014/main" xmlns="" id="{B8A37C42-95B0-4243-9AD5-DE87208A22E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772188"/>
            <a:ext cx="12192000" cy="1120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xmlns="" id="{B03D274C-66CD-43B0-8970-EA5138EFFEFE}"/>
              </a:ext>
            </a:extLst>
          </p:cNvPr>
          <p:cNvSpPr txBox="1"/>
          <p:nvPr/>
        </p:nvSpPr>
        <p:spPr>
          <a:xfrm>
            <a:off x="3623234" y="2921113"/>
            <a:ext cx="514916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济小台</a:t>
            </a:r>
            <a:endParaRPr lang="en-US" altLang="zh-CN" sz="48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zh-CN" sz="2800" spc="300" dirty="0">
              <a:solidFill>
                <a:schemeClr val="bg1"/>
              </a:solidFill>
              <a:latin typeface="+mj-ea"/>
              <a:cs typeface="方正兰亭细黑_GBK_M" panose="02010600010101010101" pitchFamily="2" charset="2"/>
            </a:endParaRPr>
          </a:p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+mj-ea"/>
                <a:cs typeface="方正兰亭细黑_GBK_M" panose="02010600010101010101" pitchFamily="2" charset="2"/>
              </a:rPr>
              <a:t>基于无剑</a:t>
            </a:r>
            <a:r>
              <a:rPr lang="en-US" altLang="zh-CN" sz="2800" b="1" spc="300" dirty="0">
                <a:solidFill>
                  <a:schemeClr val="bg1"/>
                </a:solidFill>
                <a:latin typeface="+mj-ea"/>
                <a:cs typeface="方正兰亭细黑_GBK_M" panose="02010600010101010101" pitchFamily="2" charset="2"/>
              </a:rPr>
              <a:t>100SoC</a:t>
            </a:r>
            <a:r>
              <a:rPr lang="zh-CN" altLang="en-US" sz="2800" b="1" spc="300" dirty="0">
                <a:solidFill>
                  <a:schemeClr val="bg1"/>
                </a:solidFill>
                <a:latin typeface="+mj-ea"/>
                <a:cs typeface="方正兰亭细黑_GBK_M" panose="02010600010101010101" pitchFamily="2" charset="2"/>
              </a:rPr>
              <a:t>的电动云台</a:t>
            </a:r>
            <a:endParaRPr lang="en-US" altLang="zh-CN" sz="2800" b="1" spc="300" dirty="0">
              <a:solidFill>
                <a:schemeClr val="bg1"/>
              </a:solidFill>
              <a:latin typeface="+mj-ea"/>
              <a:cs typeface="方正兰亭细黑_GBK_M" panose="02010600010101010101" pitchFamily="2" charset="2"/>
            </a:endParaRPr>
          </a:p>
          <a:p>
            <a:pPr algn="ctr"/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73D82B1-91E7-4F78-9329-9BB486A9F8BF}"/>
              </a:ext>
            </a:extLst>
          </p:cNvPr>
          <p:cNvSpPr/>
          <p:nvPr/>
        </p:nvSpPr>
        <p:spPr>
          <a:xfrm>
            <a:off x="7872981" y="6101449"/>
            <a:ext cx="4132863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队员： 李珈毅 李伟博 翁锦煜</a:t>
            </a:r>
          </a:p>
        </p:txBody>
      </p:sp>
      <p:sp>
        <p:nvSpPr>
          <p:cNvPr id="20" name="PA_库_46143">
            <a:extLst>
              <a:ext uri="{FF2B5EF4-FFF2-40B4-BE49-F238E27FC236}">
                <a16:creationId xmlns:a16="http://schemas.microsoft.com/office/drawing/2014/main" xmlns="" id="{E752D9B0-70AD-465F-B75D-BE7D528DB9B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7274994" y="5963731"/>
            <a:ext cx="565927" cy="609685"/>
          </a:xfrm>
          <a:custGeom>
            <a:avLst/>
            <a:gdLst>
              <a:gd name="T0" fmla="*/ 233 w 238"/>
              <a:gd name="T1" fmla="*/ 236 h 256"/>
              <a:gd name="T2" fmla="*/ 173 w 238"/>
              <a:gd name="T3" fmla="*/ 210 h 256"/>
              <a:gd name="T4" fmla="*/ 168 w 238"/>
              <a:gd name="T5" fmla="*/ 207 h 256"/>
              <a:gd name="T6" fmla="*/ 164 w 238"/>
              <a:gd name="T7" fmla="*/ 195 h 256"/>
              <a:gd name="T8" fmla="*/ 159 w 238"/>
              <a:gd name="T9" fmla="*/ 189 h 256"/>
              <a:gd name="T10" fmla="*/ 157 w 238"/>
              <a:gd name="T11" fmla="*/ 186 h 256"/>
              <a:gd name="T12" fmla="*/ 158 w 238"/>
              <a:gd name="T13" fmla="*/ 167 h 256"/>
              <a:gd name="T14" fmla="*/ 167 w 238"/>
              <a:gd name="T15" fmla="*/ 149 h 256"/>
              <a:gd name="T16" fmla="*/ 178 w 238"/>
              <a:gd name="T17" fmla="*/ 113 h 256"/>
              <a:gd name="T18" fmla="*/ 172 w 238"/>
              <a:gd name="T19" fmla="*/ 109 h 256"/>
              <a:gd name="T20" fmla="*/ 179 w 238"/>
              <a:gd name="T21" fmla="*/ 77 h 256"/>
              <a:gd name="T22" fmla="*/ 180 w 238"/>
              <a:gd name="T23" fmla="*/ 84 h 256"/>
              <a:gd name="T24" fmla="*/ 180 w 238"/>
              <a:gd name="T25" fmla="*/ 86 h 256"/>
              <a:gd name="T26" fmla="*/ 216 w 238"/>
              <a:gd name="T27" fmla="*/ 63 h 256"/>
              <a:gd name="T28" fmla="*/ 119 w 238"/>
              <a:gd name="T29" fmla="*/ 0 h 256"/>
              <a:gd name="T30" fmla="*/ 21 w 238"/>
              <a:gd name="T31" fmla="*/ 63 h 256"/>
              <a:gd name="T32" fmla="*/ 30 w 238"/>
              <a:gd name="T33" fmla="*/ 69 h 256"/>
              <a:gd name="T34" fmla="*/ 30 w 238"/>
              <a:gd name="T35" fmla="*/ 82 h 256"/>
              <a:gd name="T36" fmla="*/ 27 w 238"/>
              <a:gd name="T37" fmla="*/ 85 h 256"/>
              <a:gd name="T38" fmla="*/ 29 w 238"/>
              <a:gd name="T39" fmla="*/ 89 h 256"/>
              <a:gd name="T40" fmla="*/ 21 w 238"/>
              <a:gd name="T41" fmla="*/ 133 h 256"/>
              <a:gd name="T42" fmla="*/ 41 w 238"/>
              <a:gd name="T43" fmla="*/ 133 h 256"/>
              <a:gd name="T44" fmla="*/ 33 w 238"/>
              <a:gd name="T45" fmla="*/ 89 h 256"/>
              <a:gd name="T46" fmla="*/ 35 w 238"/>
              <a:gd name="T47" fmla="*/ 85 h 256"/>
              <a:gd name="T48" fmla="*/ 32 w 238"/>
              <a:gd name="T49" fmla="*/ 82 h 256"/>
              <a:gd name="T50" fmla="*/ 32 w 238"/>
              <a:gd name="T51" fmla="*/ 70 h 256"/>
              <a:gd name="T52" fmla="*/ 57 w 238"/>
              <a:gd name="T53" fmla="*/ 86 h 256"/>
              <a:gd name="T54" fmla="*/ 57 w 238"/>
              <a:gd name="T55" fmla="*/ 85 h 256"/>
              <a:gd name="T56" fmla="*/ 58 w 238"/>
              <a:gd name="T57" fmla="*/ 92 h 256"/>
              <a:gd name="T58" fmla="*/ 67 w 238"/>
              <a:gd name="T59" fmla="*/ 109 h 256"/>
              <a:gd name="T60" fmla="*/ 67 w 238"/>
              <a:gd name="T61" fmla="*/ 110 h 256"/>
              <a:gd name="T62" fmla="*/ 67 w 238"/>
              <a:gd name="T63" fmla="*/ 110 h 256"/>
              <a:gd name="T64" fmla="*/ 65 w 238"/>
              <a:gd name="T65" fmla="*/ 113 h 256"/>
              <a:gd name="T66" fmla="*/ 62 w 238"/>
              <a:gd name="T67" fmla="*/ 118 h 256"/>
              <a:gd name="T68" fmla="*/ 66 w 238"/>
              <a:gd name="T69" fmla="*/ 138 h 256"/>
              <a:gd name="T70" fmla="*/ 70 w 238"/>
              <a:gd name="T71" fmla="*/ 148 h 256"/>
              <a:gd name="T72" fmla="*/ 80 w 238"/>
              <a:gd name="T73" fmla="*/ 166 h 256"/>
              <a:gd name="T74" fmla="*/ 82 w 238"/>
              <a:gd name="T75" fmla="*/ 170 h 256"/>
              <a:gd name="T76" fmla="*/ 80 w 238"/>
              <a:gd name="T77" fmla="*/ 186 h 256"/>
              <a:gd name="T78" fmla="*/ 77 w 238"/>
              <a:gd name="T79" fmla="*/ 189 h 256"/>
              <a:gd name="T80" fmla="*/ 71 w 238"/>
              <a:gd name="T81" fmla="*/ 195 h 256"/>
              <a:gd name="T82" fmla="*/ 67 w 238"/>
              <a:gd name="T83" fmla="*/ 206 h 256"/>
              <a:gd name="T84" fmla="*/ 64 w 238"/>
              <a:gd name="T85" fmla="*/ 209 h 256"/>
              <a:gd name="T86" fmla="*/ 41 w 238"/>
              <a:gd name="T87" fmla="*/ 217 h 256"/>
              <a:gd name="T88" fmla="*/ 4 w 238"/>
              <a:gd name="T89" fmla="*/ 237 h 256"/>
              <a:gd name="T90" fmla="*/ 2 w 238"/>
              <a:gd name="T91" fmla="*/ 256 h 256"/>
              <a:gd name="T92" fmla="*/ 235 w 238"/>
              <a:gd name="T93" fmla="*/ 256 h 256"/>
              <a:gd name="T94" fmla="*/ 233 w 238"/>
              <a:gd name="T95" fmla="*/ 23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" h="256">
                <a:moveTo>
                  <a:pt x="233" y="236"/>
                </a:moveTo>
                <a:cubicBezTo>
                  <a:pt x="210" y="226"/>
                  <a:pt x="197" y="218"/>
                  <a:pt x="173" y="210"/>
                </a:cubicBezTo>
                <a:cubicBezTo>
                  <a:pt x="171" y="209"/>
                  <a:pt x="169" y="208"/>
                  <a:pt x="168" y="207"/>
                </a:cubicBezTo>
                <a:cubicBezTo>
                  <a:pt x="166" y="203"/>
                  <a:pt x="165" y="199"/>
                  <a:pt x="164" y="195"/>
                </a:cubicBezTo>
                <a:cubicBezTo>
                  <a:pt x="163" y="193"/>
                  <a:pt x="162" y="190"/>
                  <a:pt x="159" y="189"/>
                </a:cubicBezTo>
                <a:cubicBezTo>
                  <a:pt x="158" y="189"/>
                  <a:pt x="157" y="187"/>
                  <a:pt x="157" y="186"/>
                </a:cubicBezTo>
                <a:cubicBezTo>
                  <a:pt x="157" y="177"/>
                  <a:pt x="154" y="171"/>
                  <a:pt x="158" y="167"/>
                </a:cubicBezTo>
                <a:cubicBezTo>
                  <a:pt x="165" y="161"/>
                  <a:pt x="164" y="153"/>
                  <a:pt x="167" y="149"/>
                </a:cubicBezTo>
                <a:cubicBezTo>
                  <a:pt x="171" y="145"/>
                  <a:pt x="180" y="117"/>
                  <a:pt x="178" y="113"/>
                </a:cubicBezTo>
                <a:cubicBezTo>
                  <a:pt x="176" y="109"/>
                  <a:pt x="170" y="111"/>
                  <a:pt x="172" y="109"/>
                </a:cubicBezTo>
                <a:cubicBezTo>
                  <a:pt x="177" y="102"/>
                  <a:pt x="179" y="89"/>
                  <a:pt x="179" y="77"/>
                </a:cubicBezTo>
                <a:cubicBezTo>
                  <a:pt x="180" y="79"/>
                  <a:pt x="180" y="81"/>
                  <a:pt x="180" y="84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216" y="63"/>
                  <a:pt x="216" y="63"/>
                  <a:pt x="216" y="63"/>
                </a:cubicBezTo>
                <a:cubicBezTo>
                  <a:pt x="119" y="0"/>
                  <a:pt x="119" y="0"/>
                  <a:pt x="119" y="0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82"/>
                  <a:pt x="30" y="82"/>
                  <a:pt x="30" y="82"/>
                </a:cubicBezTo>
                <a:cubicBezTo>
                  <a:pt x="29" y="82"/>
                  <a:pt x="27" y="84"/>
                  <a:pt x="27" y="85"/>
                </a:cubicBezTo>
                <a:cubicBezTo>
                  <a:pt x="27" y="87"/>
                  <a:pt x="28" y="88"/>
                  <a:pt x="29" y="89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33" y="89"/>
                  <a:pt x="33" y="89"/>
                  <a:pt x="33" y="89"/>
                </a:cubicBezTo>
                <a:cubicBezTo>
                  <a:pt x="34" y="88"/>
                  <a:pt x="35" y="87"/>
                  <a:pt x="35" y="85"/>
                </a:cubicBezTo>
                <a:cubicBezTo>
                  <a:pt x="35" y="84"/>
                  <a:pt x="34" y="82"/>
                  <a:pt x="32" y="82"/>
                </a:cubicBezTo>
                <a:cubicBezTo>
                  <a:pt x="32" y="70"/>
                  <a:pt x="32" y="70"/>
                  <a:pt x="32" y="70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7"/>
                  <a:pt x="57" y="89"/>
                  <a:pt x="58" y="92"/>
                </a:cubicBezTo>
                <a:cubicBezTo>
                  <a:pt x="60" y="100"/>
                  <a:pt x="64" y="100"/>
                  <a:pt x="67" y="109"/>
                </a:cubicBezTo>
                <a:cubicBezTo>
                  <a:pt x="67" y="109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6" y="111"/>
                  <a:pt x="66" y="113"/>
                  <a:pt x="65" y="113"/>
                </a:cubicBezTo>
                <a:cubicBezTo>
                  <a:pt x="61" y="114"/>
                  <a:pt x="61" y="116"/>
                  <a:pt x="62" y="118"/>
                </a:cubicBezTo>
                <a:cubicBezTo>
                  <a:pt x="62" y="120"/>
                  <a:pt x="65" y="133"/>
                  <a:pt x="66" y="138"/>
                </a:cubicBezTo>
                <a:cubicBezTo>
                  <a:pt x="67" y="141"/>
                  <a:pt x="70" y="144"/>
                  <a:pt x="70" y="148"/>
                </a:cubicBezTo>
                <a:cubicBezTo>
                  <a:pt x="72" y="155"/>
                  <a:pt x="75" y="161"/>
                  <a:pt x="80" y="166"/>
                </a:cubicBezTo>
                <a:cubicBezTo>
                  <a:pt x="81" y="167"/>
                  <a:pt x="82" y="169"/>
                  <a:pt x="82" y="170"/>
                </a:cubicBezTo>
                <a:cubicBezTo>
                  <a:pt x="81" y="175"/>
                  <a:pt x="81" y="181"/>
                  <a:pt x="80" y="186"/>
                </a:cubicBezTo>
                <a:cubicBezTo>
                  <a:pt x="80" y="187"/>
                  <a:pt x="78" y="189"/>
                  <a:pt x="77" y="189"/>
                </a:cubicBezTo>
                <a:cubicBezTo>
                  <a:pt x="73" y="190"/>
                  <a:pt x="72" y="193"/>
                  <a:pt x="71" y="195"/>
                </a:cubicBezTo>
                <a:cubicBezTo>
                  <a:pt x="70" y="199"/>
                  <a:pt x="69" y="203"/>
                  <a:pt x="67" y="206"/>
                </a:cubicBezTo>
                <a:cubicBezTo>
                  <a:pt x="67" y="207"/>
                  <a:pt x="65" y="209"/>
                  <a:pt x="64" y="209"/>
                </a:cubicBezTo>
                <a:cubicBezTo>
                  <a:pt x="56" y="212"/>
                  <a:pt x="49" y="214"/>
                  <a:pt x="41" y="217"/>
                </a:cubicBezTo>
                <a:cubicBezTo>
                  <a:pt x="33" y="220"/>
                  <a:pt x="12" y="233"/>
                  <a:pt x="4" y="237"/>
                </a:cubicBezTo>
                <a:cubicBezTo>
                  <a:pt x="0" y="239"/>
                  <a:pt x="2" y="256"/>
                  <a:pt x="2" y="256"/>
                </a:cubicBezTo>
                <a:cubicBezTo>
                  <a:pt x="235" y="256"/>
                  <a:pt x="235" y="256"/>
                  <a:pt x="235" y="256"/>
                </a:cubicBezTo>
                <a:cubicBezTo>
                  <a:pt x="235" y="256"/>
                  <a:pt x="238" y="238"/>
                  <a:pt x="233" y="2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7" name="图片 16" descr="图片包含 游戏机, 建筑, 围栏&#10;&#10;描述已自动生成">
            <a:extLst>
              <a:ext uri="{FF2B5EF4-FFF2-40B4-BE49-F238E27FC236}">
                <a16:creationId xmlns:a16="http://schemas.microsoft.com/office/drawing/2014/main" xmlns="" id="{35EF964A-E788-4DE4-BC47-D02077AD7D9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24" y="1140649"/>
            <a:ext cx="1703585" cy="1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3">
            <a:extLst>
              <a:ext uri="{FF2B5EF4-FFF2-40B4-BE49-F238E27FC236}">
                <a16:creationId xmlns:a16="http://schemas.microsoft.com/office/drawing/2014/main" xmlns="" id="{0AC90DBE-C927-4F11-BE2B-FB4509EA5A21}"/>
              </a:ext>
            </a:extLst>
          </p:cNvPr>
          <p:cNvSpPr txBox="1"/>
          <p:nvPr/>
        </p:nvSpPr>
        <p:spPr>
          <a:xfrm>
            <a:off x="433498" y="609082"/>
            <a:ext cx="304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云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台姿态自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校准算法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A6287E2-DD60-44FA-878E-CD1441005CCC}"/>
              </a:ext>
            </a:extLst>
          </p:cNvPr>
          <p:cNvSpPr/>
          <p:nvPr/>
        </p:nvSpPr>
        <p:spPr bwMode="auto">
          <a:xfrm>
            <a:off x="2541400" y="1487256"/>
            <a:ext cx="7765183" cy="4673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txBody>
          <a:bodyPr lIns="121878" tIns="60939" rIns="121878" bIns="60939" rtlCol="0" anchor="ctr"/>
          <a:lstStyle/>
          <a:p>
            <a:pPr algn="l" eaLnBrk="1" hangingPunct="1"/>
            <a:r>
              <a:rPr lang="en-US" altLang="zh-CN" sz="2800" dirty="0"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28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F0EA5FB-0FC6-41A7-B445-0D8F83396E2B}"/>
              </a:ext>
            </a:extLst>
          </p:cNvPr>
          <p:cNvSpPr txBox="1"/>
          <p:nvPr/>
        </p:nvSpPr>
        <p:spPr>
          <a:xfrm>
            <a:off x="5509966" y="174809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角度锁定状态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xmlns="" id="{58C0BAB6-1126-45CA-A17B-9EB38B3D9733}"/>
              </a:ext>
            </a:extLst>
          </p:cNvPr>
          <p:cNvSpPr/>
          <p:nvPr/>
        </p:nvSpPr>
        <p:spPr bwMode="auto">
          <a:xfrm>
            <a:off x="2917546" y="2439055"/>
            <a:ext cx="2675248" cy="111225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8" tIns="60939" rIns="121878" bIns="60939" rtlCol="0" anchor="ctr"/>
          <a:lstStyle/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实时采集云台角度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xmlns="" id="{10AF9296-FC38-44A0-BC30-69206D541F7B}"/>
              </a:ext>
            </a:extLst>
          </p:cNvPr>
          <p:cNvSpPr/>
          <p:nvPr/>
        </p:nvSpPr>
        <p:spPr bwMode="auto">
          <a:xfrm>
            <a:off x="7410050" y="2439054"/>
            <a:ext cx="2675248" cy="111225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878" tIns="60939" rIns="121878" bIns="60939"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求解角度偏移量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xmlns="" id="{C6E2E0D1-C5A2-4951-9250-FD8B4C74A7BB}"/>
              </a:ext>
            </a:extLst>
          </p:cNvPr>
          <p:cNvSpPr/>
          <p:nvPr/>
        </p:nvSpPr>
        <p:spPr bwMode="auto">
          <a:xfrm>
            <a:off x="7410050" y="4503107"/>
            <a:ext cx="2675248" cy="111225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21878" tIns="60939" rIns="121878" bIns="60939" rtlCol="0" anchor="ctr"/>
          <a:lstStyle/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步进电机运转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24536F06-B729-4E23-B041-779D39A364B3}"/>
              </a:ext>
            </a:extLst>
          </p:cNvPr>
          <p:cNvSpPr/>
          <p:nvPr/>
        </p:nvSpPr>
        <p:spPr bwMode="auto">
          <a:xfrm>
            <a:off x="2917546" y="4503107"/>
            <a:ext cx="2675248" cy="1112252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21878" tIns="60939" rIns="121878" bIns="60939"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云台角度保持不变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xmlns="" id="{82FFC635-E818-4648-A2EC-705AC4E1CDF3}"/>
              </a:ext>
            </a:extLst>
          </p:cNvPr>
          <p:cNvSpPr/>
          <p:nvPr/>
        </p:nvSpPr>
        <p:spPr bwMode="auto">
          <a:xfrm>
            <a:off x="5675130" y="2817693"/>
            <a:ext cx="1624665" cy="354976"/>
          </a:xfrm>
          <a:prstGeom prst="rightArrow">
            <a:avLst/>
          </a:prstGeom>
          <a:solidFill>
            <a:srgbClr val="16294C"/>
          </a:solidFill>
          <a:ln>
            <a:noFill/>
          </a:ln>
        </p:spPr>
        <p:txBody>
          <a:bodyPr lIns="121878" tIns="60939" rIns="121878" bIns="60939" rtlCol="0" anchor="ctr"/>
          <a:lstStyle/>
          <a:p>
            <a:pPr algn="l" eaLnBrk="1" hangingPunct="1"/>
            <a:endParaRPr lang="zh-CN" altLang="en-US" sz="280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xmlns="" id="{B84E7DB1-AA7E-4B00-810C-9474671B4F5C}"/>
              </a:ext>
            </a:extLst>
          </p:cNvPr>
          <p:cNvSpPr/>
          <p:nvPr/>
        </p:nvSpPr>
        <p:spPr bwMode="auto">
          <a:xfrm>
            <a:off x="8587936" y="3577313"/>
            <a:ext cx="319477" cy="899788"/>
          </a:xfrm>
          <a:prstGeom prst="downArrow">
            <a:avLst/>
          </a:prstGeom>
          <a:solidFill>
            <a:srgbClr val="16294C"/>
          </a:solidFill>
          <a:ln>
            <a:noFill/>
          </a:ln>
        </p:spPr>
        <p:txBody>
          <a:bodyPr lIns="121878" tIns="60939" rIns="121878" bIns="60939" rtlCol="0" anchor="ctr"/>
          <a:lstStyle/>
          <a:p>
            <a:pPr algn="l" eaLnBrk="1" hangingPunct="1"/>
            <a:endParaRPr lang="zh-CN" altLang="en-US" sz="280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xmlns="" id="{4EA6453D-DDAA-44A5-AC49-BDF1A5573964}"/>
              </a:ext>
            </a:extLst>
          </p:cNvPr>
          <p:cNvSpPr/>
          <p:nvPr/>
        </p:nvSpPr>
        <p:spPr bwMode="auto">
          <a:xfrm rot="10800000">
            <a:off x="5630522" y="4900213"/>
            <a:ext cx="1586938" cy="354975"/>
          </a:xfrm>
          <a:prstGeom prst="rightArrow">
            <a:avLst/>
          </a:prstGeom>
          <a:solidFill>
            <a:srgbClr val="16294C"/>
          </a:solidFill>
          <a:ln>
            <a:noFill/>
          </a:ln>
        </p:spPr>
        <p:txBody>
          <a:bodyPr lIns="121878" tIns="60939" rIns="121878" bIns="60939" rtlCol="0" anchor="ctr"/>
          <a:lstStyle/>
          <a:p>
            <a:pPr algn="l" eaLnBrk="1" hangingPunct="1"/>
            <a:endParaRPr lang="zh-CN" altLang="en-US" sz="280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xmlns="" id="{0D88916A-B107-4EA7-AB2D-789F1BA1627F}"/>
              </a:ext>
            </a:extLst>
          </p:cNvPr>
          <p:cNvSpPr/>
          <p:nvPr/>
        </p:nvSpPr>
        <p:spPr bwMode="auto">
          <a:xfrm rot="10800000">
            <a:off x="4095431" y="3577313"/>
            <a:ext cx="319477" cy="899788"/>
          </a:xfrm>
          <a:prstGeom prst="downArrow">
            <a:avLst/>
          </a:prstGeom>
          <a:solidFill>
            <a:srgbClr val="16294C"/>
          </a:solidFill>
          <a:ln>
            <a:noFill/>
          </a:ln>
        </p:spPr>
        <p:txBody>
          <a:bodyPr lIns="121878" tIns="60939" rIns="121878" bIns="60939" rtlCol="0" anchor="ctr"/>
          <a:lstStyle/>
          <a:p>
            <a:pPr algn="l" eaLnBrk="1" hangingPunct="1"/>
            <a:endParaRPr lang="zh-CN" altLang="en-US" sz="280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71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67BF539-B95F-47E8-B7A5-BD2588FB6389}"/>
              </a:ext>
            </a:extLst>
          </p:cNvPr>
          <p:cNvPicPr/>
          <p:nvPr/>
        </p:nvPicPr>
        <p:blipFill rotWithShape="1">
          <a:blip r:embed="rId2"/>
          <a:srcRect l="42025" t="23566" r="25213" b="7300"/>
          <a:stretch/>
        </p:blipFill>
        <p:spPr bwMode="auto">
          <a:xfrm>
            <a:off x="3956936" y="2250717"/>
            <a:ext cx="3538810" cy="4011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CB9BC18-0E5F-4C1B-AC35-0BB05FFB8116}"/>
              </a:ext>
            </a:extLst>
          </p:cNvPr>
          <p:cNvSpPr txBox="1"/>
          <p:nvPr/>
        </p:nvSpPr>
        <p:spPr>
          <a:xfrm>
            <a:off x="3956936" y="851915"/>
            <a:ext cx="3552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无剑</a:t>
            </a:r>
            <a:r>
              <a:rPr lang="en-US" altLang="zh-CN" sz="2400" b="1" dirty="0">
                <a:latin typeface="+mn-ea"/>
              </a:rPr>
              <a:t>100 SoC</a:t>
            </a:r>
            <a:r>
              <a:rPr lang="zh-CN" altLang="en-US" sz="2400" b="1" dirty="0">
                <a:latin typeface="+mn-ea"/>
              </a:rPr>
              <a:t>的实现结果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058F951-72D4-4149-9058-1F051D0530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11057" y="2236393"/>
            <a:ext cx="3538811" cy="4025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A082E02-61D5-4D75-AF4B-F648B22DFA31}"/>
              </a:ext>
            </a:extLst>
          </p:cNvPr>
          <p:cNvSpPr/>
          <p:nvPr/>
        </p:nvSpPr>
        <p:spPr bwMode="auto">
          <a:xfrm>
            <a:off x="225116" y="3513603"/>
            <a:ext cx="2047875" cy="1247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21878" tIns="60939" rIns="121878" bIns="60939" rtlCol="0" anchor="ctr"/>
          <a:lstStyle/>
          <a:p>
            <a:pPr algn="l" eaLnBrk="1" hangingPunct="1"/>
            <a:endParaRPr lang="zh-CN" altLang="en-US" sz="28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Picture 4" descr="https://timgsa.baidu.com/timg?image&amp;quality=80&amp;size=b9999_10000&amp;sec=1597738505861&amp;di=446b7e79b4191e0c5f180cce82c21bb6&amp;imgtype=0&amp;src=http%3A%2F%2Fxilinx.eetrend.com%2Ffiles-eetrend-xilinx%2Fimagecache%2Fimage600%2Farticle%2F201809%2F13352-39257-vivado_hls.jpg">
            <a:extLst>
              <a:ext uri="{FF2B5EF4-FFF2-40B4-BE49-F238E27FC236}">
                <a16:creationId xmlns:a16="http://schemas.microsoft.com/office/drawing/2014/main" xmlns="" id="{9E02AF36-F59D-4A88-BADF-FE08D7A95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1" y="3748165"/>
            <a:ext cx="1327727" cy="778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xmlns="" id="{3C92A24C-2FD8-47D4-9A8A-275057558903}"/>
              </a:ext>
            </a:extLst>
          </p:cNvPr>
          <p:cNvSpPr/>
          <p:nvPr/>
        </p:nvSpPr>
        <p:spPr bwMode="auto">
          <a:xfrm>
            <a:off x="2475539" y="3899365"/>
            <a:ext cx="1228725" cy="476250"/>
          </a:xfrm>
          <a:prstGeom prst="rightArrow">
            <a:avLst/>
          </a:prstGeom>
          <a:solidFill>
            <a:srgbClr val="16294C"/>
          </a:solidFill>
          <a:ln>
            <a:noFill/>
          </a:ln>
        </p:spPr>
        <p:txBody>
          <a:bodyPr lIns="121878" tIns="60939" rIns="121878" bIns="60939" rtlCol="0" anchor="ctr"/>
          <a:lstStyle/>
          <a:p>
            <a:pPr algn="l" eaLnBrk="1" hangingPunct="1"/>
            <a:endParaRPr lang="zh-CN" altLang="en-US" sz="280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DFAB657A-1939-4617-87A7-3EB4661ECEAD}"/>
              </a:ext>
            </a:extLst>
          </p:cNvPr>
          <p:cNvSpPr txBox="1"/>
          <p:nvPr/>
        </p:nvSpPr>
        <p:spPr>
          <a:xfrm>
            <a:off x="2525663" y="39836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综合实现</a:t>
            </a:r>
          </a:p>
        </p:txBody>
      </p:sp>
    </p:spTree>
    <p:extLst>
      <p:ext uri="{BB962C8B-B14F-4D97-AF65-F5344CB8AC3E}">
        <p14:creationId xmlns:p14="http://schemas.microsoft.com/office/powerpoint/2010/main" val="1619009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424C65E6-8553-46AF-BF74-BE4DF8E40A65}"/>
              </a:ext>
            </a:extLst>
          </p:cNvPr>
          <p:cNvGrpSpPr/>
          <p:nvPr/>
        </p:nvGrpSpPr>
        <p:grpSpPr>
          <a:xfrm>
            <a:off x="3790727" y="2282363"/>
            <a:ext cx="5226098" cy="2092798"/>
            <a:chOff x="3568736" y="2282363"/>
            <a:chExt cx="5226098" cy="2092798"/>
          </a:xfrm>
        </p:grpSpPr>
        <p:sp>
          <p:nvSpPr>
            <p:cNvPr id="2" name="文本框 2">
              <a:extLst>
                <a:ext uri="{FF2B5EF4-FFF2-40B4-BE49-F238E27FC236}">
                  <a16:creationId xmlns:a16="http://schemas.microsoft.com/office/drawing/2014/main" xmlns="" id="{979E61E9-E37C-48ED-A1B1-B4B7425BDBC8}"/>
                </a:ext>
              </a:extLst>
            </p:cNvPr>
            <p:cNvSpPr txBox="1"/>
            <p:nvPr/>
          </p:nvSpPr>
          <p:spPr>
            <a:xfrm>
              <a:off x="3568736" y="2282363"/>
              <a:ext cx="1977297" cy="2092798"/>
            </a:xfrm>
            <a:prstGeom prst="rect">
              <a:avLst/>
            </a:prstGeom>
            <a:noFill/>
          </p:spPr>
          <p:txBody>
            <a:bodyPr wrap="none" lIns="121837" tIns="60919" rIns="121837" bIns="60919" rtlCol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2800" dirty="0">
                  <a:solidFill>
                    <a:schemeClr val="bg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12800" dirty="0">
                <a:solidFill>
                  <a:schemeClr val="bg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文本框 4">
              <a:extLst>
                <a:ext uri="{FF2B5EF4-FFF2-40B4-BE49-F238E27FC236}">
                  <a16:creationId xmlns:a16="http://schemas.microsoft.com/office/drawing/2014/main" xmlns="" id="{11DBF1C9-038B-4CEA-8207-E1EB1D8AE66D}"/>
                </a:ext>
              </a:extLst>
            </p:cNvPr>
            <p:cNvSpPr txBox="1"/>
            <p:nvPr/>
          </p:nvSpPr>
          <p:spPr>
            <a:xfrm>
              <a:off x="5471025" y="2897919"/>
              <a:ext cx="3323809" cy="861686"/>
            </a:xfrm>
            <a:prstGeom prst="rect">
              <a:avLst/>
            </a:prstGeom>
            <a:noFill/>
          </p:spPr>
          <p:txBody>
            <a:bodyPr wrap="none" lIns="121832" tIns="60916" rIns="121832" bIns="60916" rtlCol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738">
                <a:defRPr/>
              </a:pPr>
              <a:r>
                <a:rPr kumimoji="1" lang="zh-CN" altLang="en-US" sz="4800" b="1" kern="0" dirty="0">
                  <a:solidFill>
                    <a:srgbClr val="FFFFFF"/>
                  </a:solidFill>
                  <a:ea typeface="微软雅黑" charset="0"/>
                </a:rPr>
                <a:t>总结和展望</a:t>
              </a:r>
            </a:p>
          </p:txBody>
        </p:sp>
      </p:grpSp>
      <p:pic>
        <p:nvPicPr>
          <p:cNvPr id="6" name="图片 5" descr="图片包含 游戏机, 建筑, 围栏&#10;&#10;描述已自动生成">
            <a:extLst>
              <a:ext uri="{FF2B5EF4-FFF2-40B4-BE49-F238E27FC236}">
                <a16:creationId xmlns:a16="http://schemas.microsoft.com/office/drawing/2014/main" xmlns="" id="{95D3B016-9A8F-47C8-B506-31476505C0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9" y="22932"/>
            <a:ext cx="1044951" cy="7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54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5F92A43D-183A-4146-885B-1029BC0D6850}"/>
              </a:ext>
            </a:extLst>
          </p:cNvPr>
          <p:cNvGrpSpPr/>
          <p:nvPr/>
        </p:nvGrpSpPr>
        <p:grpSpPr>
          <a:xfrm>
            <a:off x="3376200" y="1099768"/>
            <a:ext cx="5444912" cy="5201941"/>
            <a:chOff x="3376200" y="1099768"/>
            <a:chExt cx="5444912" cy="5201941"/>
          </a:xfrm>
        </p:grpSpPr>
        <p:sp>
          <p:nvSpPr>
            <p:cNvPr id="7" name="Oval 106">
              <a:extLst>
                <a:ext uri="{FF2B5EF4-FFF2-40B4-BE49-F238E27FC236}">
                  <a16:creationId xmlns:a16="http://schemas.microsoft.com/office/drawing/2014/main" xmlns="" id="{29AC5852-D0EA-4FDF-BDCC-15179DF59699}"/>
                </a:ext>
              </a:extLst>
            </p:cNvPr>
            <p:cNvSpPr/>
            <p:nvPr/>
          </p:nvSpPr>
          <p:spPr>
            <a:xfrm>
              <a:off x="3796349" y="1540271"/>
              <a:ext cx="4779102" cy="470527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Oval 112">
              <a:extLst>
                <a:ext uri="{FF2B5EF4-FFF2-40B4-BE49-F238E27FC236}">
                  <a16:creationId xmlns:a16="http://schemas.microsoft.com/office/drawing/2014/main" xmlns="" id="{9F78236B-130F-4BE7-ACFE-0B1ED269F9E1}"/>
                </a:ext>
              </a:extLst>
            </p:cNvPr>
            <p:cNvSpPr/>
            <p:nvPr/>
          </p:nvSpPr>
          <p:spPr>
            <a:xfrm>
              <a:off x="7047387" y="4756490"/>
              <a:ext cx="1648790" cy="1545219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Oval 113">
              <a:extLst>
                <a:ext uri="{FF2B5EF4-FFF2-40B4-BE49-F238E27FC236}">
                  <a16:creationId xmlns:a16="http://schemas.microsoft.com/office/drawing/2014/main" xmlns="" id="{DB8D2996-3B2C-4713-AE39-816236B52676}"/>
                </a:ext>
              </a:extLst>
            </p:cNvPr>
            <p:cNvSpPr/>
            <p:nvPr/>
          </p:nvSpPr>
          <p:spPr>
            <a:xfrm>
              <a:off x="5334415" y="1591829"/>
              <a:ext cx="265968" cy="26185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114">
              <a:extLst>
                <a:ext uri="{FF2B5EF4-FFF2-40B4-BE49-F238E27FC236}">
                  <a16:creationId xmlns:a16="http://schemas.microsoft.com/office/drawing/2014/main" xmlns="" id="{21A00493-A1E1-4746-B734-E13A6D9FC67C}"/>
                </a:ext>
              </a:extLst>
            </p:cNvPr>
            <p:cNvSpPr/>
            <p:nvPr/>
          </p:nvSpPr>
          <p:spPr>
            <a:xfrm>
              <a:off x="3777371" y="2684629"/>
              <a:ext cx="401803" cy="395596"/>
            </a:xfrm>
            <a:prstGeom prst="ellipse">
              <a:avLst/>
            </a:prstGeom>
            <a:noFill/>
            <a:ln w="698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115">
              <a:extLst>
                <a:ext uri="{FF2B5EF4-FFF2-40B4-BE49-F238E27FC236}">
                  <a16:creationId xmlns:a16="http://schemas.microsoft.com/office/drawing/2014/main" xmlns="" id="{9C388F87-B9B9-4DEB-AF50-643EEE980F43}"/>
                </a:ext>
              </a:extLst>
            </p:cNvPr>
            <p:cNvSpPr/>
            <p:nvPr/>
          </p:nvSpPr>
          <p:spPr>
            <a:xfrm>
              <a:off x="8367745" y="3739797"/>
              <a:ext cx="453367" cy="446363"/>
            </a:xfrm>
            <a:prstGeom prst="ellipse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17">
              <a:extLst>
                <a:ext uri="{FF2B5EF4-FFF2-40B4-BE49-F238E27FC236}">
                  <a16:creationId xmlns:a16="http://schemas.microsoft.com/office/drawing/2014/main" xmlns="" id="{ADA03D96-3C5F-454B-A8C0-722A5E434A15}"/>
                </a:ext>
              </a:extLst>
            </p:cNvPr>
            <p:cNvSpPr/>
            <p:nvPr/>
          </p:nvSpPr>
          <p:spPr>
            <a:xfrm>
              <a:off x="3843597" y="2752751"/>
              <a:ext cx="265968" cy="2618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8">
              <a:extLst>
                <a:ext uri="{FF2B5EF4-FFF2-40B4-BE49-F238E27FC236}">
                  <a16:creationId xmlns:a16="http://schemas.microsoft.com/office/drawing/2014/main" xmlns="" id="{5C44A109-9F49-44F2-BE43-C65F8E1E8430}"/>
                </a:ext>
              </a:extLst>
            </p:cNvPr>
            <p:cNvSpPr/>
            <p:nvPr/>
          </p:nvSpPr>
          <p:spPr>
            <a:xfrm>
              <a:off x="8494728" y="3631746"/>
              <a:ext cx="219492" cy="216101"/>
            </a:xfrm>
            <a:prstGeom prst="ellipse">
              <a:avLst/>
            </a:prstGeom>
            <a:blipFill>
              <a:blip r:embed="rId3"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49">
              <a:extLst>
                <a:ext uri="{FF2B5EF4-FFF2-40B4-BE49-F238E27FC236}">
                  <a16:creationId xmlns:a16="http://schemas.microsoft.com/office/drawing/2014/main" xmlns="" id="{D5E70F9B-D35E-4F0B-B277-DCD43DC011C2}"/>
                </a:ext>
              </a:extLst>
            </p:cNvPr>
            <p:cNvSpPr/>
            <p:nvPr/>
          </p:nvSpPr>
          <p:spPr>
            <a:xfrm>
              <a:off x="4590634" y="2311891"/>
              <a:ext cx="3252498" cy="319279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431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5" name="Group 153">
              <a:extLst>
                <a:ext uri="{FF2B5EF4-FFF2-40B4-BE49-F238E27FC236}">
                  <a16:creationId xmlns:a16="http://schemas.microsoft.com/office/drawing/2014/main" xmlns="" id="{8287794D-3F85-412C-92CF-FF963D4A8BBC}"/>
                </a:ext>
              </a:extLst>
            </p:cNvPr>
            <p:cNvGrpSpPr/>
            <p:nvPr/>
          </p:nvGrpSpPr>
          <p:grpSpPr>
            <a:xfrm>
              <a:off x="5671706" y="2980116"/>
              <a:ext cx="1192077" cy="1170194"/>
              <a:chOff x="1631950" y="-66675"/>
              <a:chExt cx="1120775" cy="1120775"/>
            </a:xfrm>
            <a:blipFill dpi="0" rotWithShape="1">
              <a:blip r:embed="rId3"/>
              <a:srcRect/>
              <a:tile tx="0" ty="0" sx="100000" sy="100000" flip="none" algn="ctr"/>
            </a:blipFill>
          </p:grpSpPr>
          <p:sp>
            <p:nvSpPr>
              <p:cNvPr id="18" name="Oval 37">
                <a:extLst>
                  <a:ext uri="{FF2B5EF4-FFF2-40B4-BE49-F238E27FC236}">
                    <a16:creationId xmlns:a16="http://schemas.microsoft.com/office/drawing/2014/main" xmlns="" id="{7E7086C0-0388-4DCC-A2CB-9878F6B10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000" y="206375"/>
                <a:ext cx="576263" cy="5746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xmlns="" id="{7B3D7513-D5F9-42AE-959C-2669EABD9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-66675"/>
                <a:ext cx="120650" cy="182563"/>
              </a:xfrm>
              <a:custGeom>
                <a:avLst/>
                <a:gdLst>
                  <a:gd name="T0" fmla="*/ 32 w 32"/>
                  <a:gd name="T1" fmla="*/ 32 h 48"/>
                  <a:gd name="T2" fmla="*/ 16 w 32"/>
                  <a:gd name="T3" fmla="*/ 0 h 48"/>
                  <a:gd name="T4" fmla="*/ 16 w 32"/>
                  <a:gd name="T5" fmla="*/ 0 h 48"/>
                  <a:gd name="T6" fmla="*/ 16 w 32"/>
                  <a:gd name="T7" fmla="*/ 0 h 48"/>
                  <a:gd name="T8" fmla="*/ 16 w 32"/>
                  <a:gd name="T9" fmla="*/ 0 h 48"/>
                  <a:gd name="T10" fmla="*/ 16 w 32"/>
                  <a:gd name="T11" fmla="*/ 0 h 48"/>
                  <a:gd name="T12" fmla="*/ 0 w 32"/>
                  <a:gd name="T13" fmla="*/ 32 h 48"/>
                  <a:gd name="T14" fmla="*/ 16 w 32"/>
                  <a:gd name="T15" fmla="*/ 48 h 48"/>
                  <a:gd name="T16" fmla="*/ 16 w 32"/>
                  <a:gd name="T17" fmla="*/ 48 h 48"/>
                  <a:gd name="T18" fmla="*/ 16 w 32"/>
                  <a:gd name="T19" fmla="*/ 48 h 48"/>
                  <a:gd name="T20" fmla="*/ 16 w 32"/>
                  <a:gd name="T21" fmla="*/ 48 h 48"/>
                  <a:gd name="T22" fmla="*/ 16 w 32"/>
                  <a:gd name="T23" fmla="*/ 48 h 48"/>
                  <a:gd name="T24" fmla="*/ 32 w 32"/>
                  <a:gd name="T25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32" y="32"/>
                    </a:moveTo>
                    <a:cubicBezTo>
                      <a:pt x="32" y="15"/>
                      <a:pt x="18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43"/>
                      <a:pt x="9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3" y="48"/>
                      <a:pt x="32" y="43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xmlns="" id="{B1BD37CF-0DD1-4E59-807E-52152896A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873125"/>
                <a:ext cx="120650" cy="180975"/>
              </a:xfrm>
              <a:custGeom>
                <a:avLst/>
                <a:gdLst>
                  <a:gd name="T0" fmla="*/ 0 w 32"/>
                  <a:gd name="T1" fmla="*/ 16 h 48"/>
                  <a:gd name="T2" fmla="*/ 16 w 32"/>
                  <a:gd name="T3" fmla="*/ 48 h 48"/>
                  <a:gd name="T4" fmla="*/ 16 w 32"/>
                  <a:gd name="T5" fmla="*/ 48 h 48"/>
                  <a:gd name="T6" fmla="*/ 16 w 32"/>
                  <a:gd name="T7" fmla="*/ 48 h 48"/>
                  <a:gd name="T8" fmla="*/ 16 w 32"/>
                  <a:gd name="T9" fmla="*/ 48 h 48"/>
                  <a:gd name="T10" fmla="*/ 16 w 32"/>
                  <a:gd name="T11" fmla="*/ 48 h 48"/>
                  <a:gd name="T12" fmla="*/ 32 w 32"/>
                  <a:gd name="T13" fmla="*/ 16 h 48"/>
                  <a:gd name="T14" fmla="*/ 16 w 32"/>
                  <a:gd name="T15" fmla="*/ 0 h 48"/>
                  <a:gd name="T16" fmla="*/ 16 w 32"/>
                  <a:gd name="T17" fmla="*/ 0 h 48"/>
                  <a:gd name="T18" fmla="*/ 16 w 32"/>
                  <a:gd name="T19" fmla="*/ 0 h 48"/>
                  <a:gd name="T20" fmla="*/ 16 w 32"/>
                  <a:gd name="T21" fmla="*/ 0 h 48"/>
                  <a:gd name="T22" fmla="*/ 16 w 32"/>
                  <a:gd name="T23" fmla="*/ 0 h 48"/>
                  <a:gd name="T24" fmla="*/ 0 w 32"/>
                  <a:gd name="T25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cubicBezTo>
                      <a:pt x="0" y="33"/>
                      <a:pt x="15" y="47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8" y="47"/>
                      <a:pt x="32" y="33"/>
                      <a:pt x="32" y="16"/>
                    </a:cubicBezTo>
                    <a:cubicBezTo>
                      <a:pt x="32" y="4"/>
                      <a:pt x="23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0" y="4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xmlns="" id="{684063A4-1D2B-4EC7-81D7-AA539A304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0" y="433388"/>
                <a:ext cx="180975" cy="120650"/>
              </a:xfrm>
              <a:custGeom>
                <a:avLst/>
                <a:gdLst>
                  <a:gd name="T0" fmla="*/ 16 w 48"/>
                  <a:gd name="T1" fmla="*/ 32 h 32"/>
                  <a:gd name="T2" fmla="*/ 48 w 48"/>
                  <a:gd name="T3" fmla="*/ 16 h 32"/>
                  <a:gd name="T4" fmla="*/ 48 w 48"/>
                  <a:gd name="T5" fmla="*/ 16 h 32"/>
                  <a:gd name="T6" fmla="*/ 48 w 48"/>
                  <a:gd name="T7" fmla="*/ 16 h 32"/>
                  <a:gd name="T8" fmla="*/ 48 w 48"/>
                  <a:gd name="T9" fmla="*/ 16 h 32"/>
                  <a:gd name="T10" fmla="*/ 48 w 48"/>
                  <a:gd name="T11" fmla="*/ 16 h 32"/>
                  <a:gd name="T12" fmla="*/ 16 w 48"/>
                  <a:gd name="T13" fmla="*/ 0 h 32"/>
                  <a:gd name="T14" fmla="*/ 0 w 48"/>
                  <a:gd name="T15" fmla="*/ 16 h 32"/>
                  <a:gd name="T16" fmla="*/ 0 w 48"/>
                  <a:gd name="T17" fmla="*/ 16 h 32"/>
                  <a:gd name="T18" fmla="*/ 0 w 48"/>
                  <a:gd name="T19" fmla="*/ 16 h 32"/>
                  <a:gd name="T20" fmla="*/ 0 w 48"/>
                  <a:gd name="T21" fmla="*/ 16 h 32"/>
                  <a:gd name="T22" fmla="*/ 0 w 48"/>
                  <a:gd name="T23" fmla="*/ 16 h 32"/>
                  <a:gd name="T24" fmla="*/ 16 w 48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16" y="32"/>
                    </a:moveTo>
                    <a:cubicBezTo>
                      <a:pt x="33" y="32"/>
                      <a:pt x="48" y="17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33" y="0"/>
                      <a:pt x="16" y="0"/>
                    </a:cubicBezTo>
                    <a:cubicBezTo>
                      <a:pt x="5" y="0"/>
                      <a:pt x="0" y="9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3"/>
                      <a:pt x="5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41">
                <a:extLst>
                  <a:ext uri="{FF2B5EF4-FFF2-40B4-BE49-F238E27FC236}">
                    <a16:creationId xmlns:a16="http://schemas.microsoft.com/office/drawing/2014/main" xmlns="" id="{F580C9F3-DB1D-43E5-BCF2-401D2AF66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950" y="433388"/>
                <a:ext cx="182563" cy="120650"/>
              </a:xfrm>
              <a:custGeom>
                <a:avLst/>
                <a:gdLst>
                  <a:gd name="T0" fmla="*/ 32 w 48"/>
                  <a:gd name="T1" fmla="*/ 0 h 32"/>
                  <a:gd name="T2" fmla="*/ 0 w 48"/>
                  <a:gd name="T3" fmla="*/ 16 h 32"/>
                  <a:gd name="T4" fmla="*/ 0 w 48"/>
                  <a:gd name="T5" fmla="*/ 16 h 32"/>
                  <a:gd name="T6" fmla="*/ 0 w 48"/>
                  <a:gd name="T7" fmla="*/ 16 h 32"/>
                  <a:gd name="T8" fmla="*/ 0 w 48"/>
                  <a:gd name="T9" fmla="*/ 16 h 32"/>
                  <a:gd name="T10" fmla="*/ 0 w 48"/>
                  <a:gd name="T11" fmla="*/ 16 h 32"/>
                  <a:gd name="T12" fmla="*/ 32 w 48"/>
                  <a:gd name="T13" fmla="*/ 32 h 32"/>
                  <a:gd name="T14" fmla="*/ 48 w 48"/>
                  <a:gd name="T15" fmla="*/ 16 h 32"/>
                  <a:gd name="T16" fmla="*/ 48 w 48"/>
                  <a:gd name="T17" fmla="*/ 16 h 32"/>
                  <a:gd name="T18" fmla="*/ 48 w 48"/>
                  <a:gd name="T19" fmla="*/ 16 h 32"/>
                  <a:gd name="T20" fmla="*/ 48 w 48"/>
                  <a:gd name="T21" fmla="*/ 16 h 32"/>
                  <a:gd name="T22" fmla="*/ 48 w 48"/>
                  <a:gd name="T23" fmla="*/ 16 h 32"/>
                  <a:gd name="T24" fmla="*/ 32 w 4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32" y="0"/>
                    </a:moveTo>
                    <a:cubicBezTo>
                      <a:pt x="15" y="0"/>
                      <a:pt x="1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5" y="32"/>
                      <a:pt x="32" y="32"/>
                    </a:cubicBezTo>
                    <a:cubicBezTo>
                      <a:pt x="44" y="32"/>
                      <a:pt x="48" y="23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9"/>
                      <a:pt x="4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42">
                <a:extLst>
                  <a:ext uri="{FF2B5EF4-FFF2-40B4-BE49-F238E27FC236}">
                    <a16:creationId xmlns:a16="http://schemas.microsoft.com/office/drawing/2014/main" xmlns="" id="{697ADEEE-38A1-4D41-8968-C58B80136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93663"/>
                <a:ext cx="161925" cy="161925"/>
              </a:xfrm>
              <a:custGeom>
                <a:avLst/>
                <a:gdLst>
                  <a:gd name="T0" fmla="*/ 31 w 43"/>
                  <a:gd name="T1" fmla="*/ 35 h 43"/>
                  <a:gd name="T2" fmla="*/ 42 w 43"/>
                  <a:gd name="T3" fmla="*/ 1 h 43"/>
                  <a:gd name="T4" fmla="*/ 42 w 43"/>
                  <a:gd name="T5" fmla="*/ 1 h 43"/>
                  <a:gd name="T6" fmla="*/ 42 w 43"/>
                  <a:gd name="T7" fmla="*/ 1 h 43"/>
                  <a:gd name="T8" fmla="*/ 42 w 43"/>
                  <a:gd name="T9" fmla="*/ 1 h 43"/>
                  <a:gd name="T10" fmla="*/ 42 w 43"/>
                  <a:gd name="T11" fmla="*/ 1 h 43"/>
                  <a:gd name="T12" fmla="*/ 8 w 43"/>
                  <a:gd name="T13" fmla="*/ 12 h 43"/>
                  <a:gd name="T14" fmla="*/ 8 w 43"/>
                  <a:gd name="T15" fmla="*/ 35 h 43"/>
                  <a:gd name="T16" fmla="*/ 8 w 43"/>
                  <a:gd name="T17" fmla="*/ 35 h 43"/>
                  <a:gd name="T18" fmla="*/ 8 w 43"/>
                  <a:gd name="T19" fmla="*/ 35 h 43"/>
                  <a:gd name="T20" fmla="*/ 8 w 43"/>
                  <a:gd name="T21" fmla="*/ 35 h 43"/>
                  <a:gd name="T22" fmla="*/ 8 w 43"/>
                  <a:gd name="T23" fmla="*/ 35 h 43"/>
                  <a:gd name="T24" fmla="*/ 31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1" y="35"/>
                    </a:moveTo>
                    <a:cubicBezTo>
                      <a:pt x="43" y="23"/>
                      <a:pt x="43" y="3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20" y="0"/>
                      <a:pt x="8" y="12"/>
                    </a:cubicBezTo>
                    <a:cubicBezTo>
                      <a:pt x="0" y="21"/>
                      <a:pt x="3" y="30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3" y="40"/>
                      <a:pt x="22" y="43"/>
                      <a:pt x="3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xmlns="" id="{4A503A0D-817E-4728-A427-292728488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728663"/>
                <a:ext cx="161925" cy="161925"/>
              </a:xfrm>
              <a:custGeom>
                <a:avLst/>
                <a:gdLst>
                  <a:gd name="T0" fmla="*/ 12 w 43"/>
                  <a:gd name="T1" fmla="*/ 8 h 43"/>
                  <a:gd name="T2" fmla="*/ 1 w 43"/>
                  <a:gd name="T3" fmla="*/ 42 h 43"/>
                  <a:gd name="T4" fmla="*/ 1 w 43"/>
                  <a:gd name="T5" fmla="*/ 42 h 43"/>
                  <a:gd name="T6" fmla="*/ 1 w 43"/>
                  <a:gd name="T7" fmla="*/ 42 h 43"/>
                  <a:gd name="T8" fmla="*/ 1 w 43"/>
                  <a:gd name="T9" fmla="*/ 42 h 43"/>
                  <a:gd name="T10" fmla="*/ 1 w 43"/>
                  <a:gd name="T11" fmla="*/ 42 h 43"/>
                  <a:gd name="T12" fmla="*/ 35 w 43"/>
                  <a:gd name="T13" fmla="*/ 31 h 43"/>
                  <a:gd name="T14" fmla="*/ 35 w 43"/>
                  <a:gd name="T15" fmla="*/ 8 h 43"/>
                  <a:gd name="T16" fmla="*/ 35 w 43"/>
                  <a:gd name="T17" fmla="*/ 8 h 43"/>
                  <a:gd name="T18" fmla="*/ 35 w 43"/>
                  <a:gd name="T19" fmla="*/ 8 h 43"/>
                  <a:gd name="T20" fmla="*/ 35 w 43"/>
                  <a:gd name="T21" fmla="*/ 8 h 43"/>
                  <a:gd name="T22" fmla="*/ 35 w 43"/>
                  <a:gd name="T23" fmla="*/ 8 h 43"/>
                  <a:gd name="T24" fmla="*/ 12 w 43"/>
                  <a:gd name="T25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12" y="8"/>
                    </a:moveTo>
                    <a:cubicBezTo>
                      <a:pt x="0" y="20"/>
                      <a:pt x="0" y="41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3" y="43"/>
                      <a:pt x="35" y="31"/>
                    </a:cubicBezTo>
                    <a:cubicBezTo>
                      <a:pt x="43" y="23"/>
                      <a:pt x="40" y="13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0" y="4"/>
                      <a:pt x="20" y="0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44">
                <a:extLst>
                  <a:ext uri="{FF2B5EF4-FFF2-40B4-BE49-F238E27FC236}">
                    <a16:creationId xmlns:a16="http://schemas.microsoft.com/office/drawing/2014/main" xmlns="" id="{7A440EDE-EE54-4B65-943B-1991393CC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728663"/>
                <a:ext cx="161925" cy="161925"/>
              </a:xfrm>
              <a:custGeom>
                <a:avLst/>
                <a:gdLst>
                  <a:gd name="T0" fmla="*/ 8 w 43"/>
                  <a:gd name="T1" fmla="*/ 31 h 43"/>
                  <a:gd name="T2" fmla="*/ 42 w 43"/>
                  <a:gd name="T3" fmla="*/ 42 h 43"/>
                  <a:gd name="T4" fmla="*/ 42 w 43"/>
                  <a:gd name="T5" fmla="*/ 42 h 43"/>
                  <a:gd name="T6" fmla="*/ 42 w 43"/>
                  <a:gd name="T7" fmla="*/ 42 h 43"/>
                  <a:gd name="T8" fmla="*/ 42 w 43"/>
                  <a:gd name="T9" fmla="*/ 42 h 43"/>
                  <a:gd name="T10" fmla="*/ 42 w 43"/>
                  <a:gd name="T11" fmla="*/ 42 h 43"/>
                  <a:gd name="T12" fmla="*/ 31 w 43"/>
                  <a:gd name="T13" fmla="*/ 8 h 43"/>
                  <a:gd name="T14" fmla="*/ 8 w 43"/>
                  <a:gd name="T15" fmla="*/ 8 h 43"/>
                  <a:gd name="T16" fmla="*/ 8 w 43"/>
                  <a:gd name="T17" fmla="*/ 8 h 43"/>
                  <a:gd name="T18" fmla="*/ 8 w 43"/>
                  <a:gd name="T19" fmla="*/ 8 h 43"/>
                  <a:gd name="T20" fmla="*/ 8 w 43"/>
                  <a:gd name="T21" fmla="*/ 8 h 43"/>
                  <a:gd name="T22" fmla="*/ 8 w 43"/>
                  <a:gd name="T23" fmla="*/ 8 h 43"/>
                  <a:gd name="T24" fmla="*/ 8 w 43"/>
                  <a:gd name="T2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8" y="31"/>
                    </a:moveTo>
                    <a:cubicBezTo>
                      <a:pt x="20" y="43"/>
                      <a:pt x="41" y="43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1"/>
                      <a:pt x="43" y="20"/>
                      <a:pt x="31" y="8"/>
                    </a:cubicBezTo>
                    <a:cubicBezTo>
                      <a:pt x="22" y="0"/>
                      <a:pt x="13" y="4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" y="13"/>
                      <a:pt x="0" y="23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45">
                <a:extLst>
                  <a:ext uri="{FF2B5EF4-FFF2-40B4-BE49-F238E27FC236}">
                    <a16:creationId xmlns:a16="http://schemas.microsoft.com/office/drawing/2014/main" xmlns="" id="{BF05AE43-CE92-41B2-9E1F-068CBBDF5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93663"/>
                <a:ext cx="161925" cy="161925"/>
              </a:xfrm>
              <a:custGeom>
                <a:avLst/>
                <a:gdLst>
                  <a:gd name="T0" fmla="*/ 35 w 43"/>
                  <a:gd name="T1" fmla="*/ 12 h 43"/>
                  <a:gd name="T2" fmla="*/ 1 w 43"/>
                  <a:gd name="T3" fmla="*/ 1 h 43"/>
                  <a:gd name="T4" fmla="*/ 1 w 43"/>
                  <a:gd name="T5" fmla="*/ 1 h 43"/>
                  <a:gd name="T6" fmla="*/ 1 w 43"/>
                  <a:gd name="T7" fmla="*/ 1 h 43"/>
                  <a:gd name="T8" fmla="*/ 1 w 43"/>
                  <a:gd name="T9" fmla="*/ 1 h 43"/>
                  <a:gd name="T10" fmla="*/ 1 w 43"/>
                  <a:gd name="T11" fmla="*/ 1 h 43"/>
                  <a:gd name="T12" fmla="*/ 12 w 43"/>
                  <a:gd name="T13" fmla="*/ 35 h 43"/>
                  <a:gd name="T14" fmla="*/ 35 w 43"/>
                  <a:gd name="T15" fmla="*/ 35 h 43"/>
                  <a:gd name="T16" fmla="*/ 35 w 43"/>
                  <a:gd name="T17" fmla="*/ 35 h 43"/>
                  <a:gd name="T18" fmla="*/ 35 w 43"/>
                  <a:gd name="T19" fmla="*/ 35 h 43"/>
                  <a:gd name="T20" fmla="*/ 35 w 43"/>
                  <a:gd name="T21" fmla="*/ 35 h 43"/>
                  <a:gd name="T22" fmla="*/ 35 w 43"/>
                  <a:gd name="T23" fmla="*/ 35 h 43"/>
                  <a:gd name="T24" fmla="*/ 35 w 43"/>
                  <a:gd name="T25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5" y="12"/>
                    </a:moveTo>
                    <a:cubicBezTo>
                      <a:pt x="23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23"/>
                      <a:pt x="12" y="35"/>
                    </a:cubicBezTo>
                    <a:cubicBezTo>
                      <a:pt x="20" y="43"/>
                      <a:pt x="30" y="40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0" y="30"/>
                      <a:pt x="43" y="21"/>
                      <a:pt x="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7" name="Rectangle 180">
              <a:extLst>
                <a:ext uri="{FF2B5EF4-FFF2-40B4-BE49-F238E27FC236}">
                  <a16:creationId xmlns:a16="http://schemas.microsoft.com/office/drawing/2014/main" xmlns="" id="{97EE9083-73AB-469D-98D6-6BE4BA3B1739}"/>
                </a:ext>
              </a:extLst>
            </p:cNvPr>
            <p:cNvSpPr/>
            <p:nvPr/>
          </p:nvSpPr>
          <p:spPr>
            <a:xfrm>
              <a:off x="5353917" y="4274266"/>
              <a:ext cx="18168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vo" panose="02000000000000000000" pitchFamily="2" charset="0"/>
                </a:rPr>
                <a:t>项目总结</a:t>
              </a:r>
              <a:endParaRPr lang="id-ID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endParaRPr>
            </a:p>
          </p:txBody>
        </p:sp>
        <p:sp>
          <p:nvSpPr>
            <p:cNvPr id="27" name="TextBox 150">
              <a:extLst>
                <a:ext uri="{FF2B5EF4-FFF2-40B4-BE49-F238E27FC236}">
                  <a16:creationId xmlns:a16="http://schemas.microsoft.com/office/drawing/2014/main" xmlns="" id="{B5FA07D7-3817-49CE-9930-E4E9D72D81A1}"/>
                </a:ext>
              </a:extLst>
            </p:cNvPr>
            <p:cNvSpPr txBox="1"/>
            <p:nvPr/>
          </p:nvSpPr>
          <p:spPr>
            <a:xfrm>
              <a:off x="7374188" y="5842665"/>
              <a:ext cx="1082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+mn-ea"/>
                </a:rPr>
                <a:t>自校准锁定</a:t>
              </a:r>
              <a:endParaRPr lang="id-ID" sz="1400" b="1" dirty="0"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xmlns="" id="{AB980EB0-A17C-4385-A202-9AE7780E160D}"/>
                </a:ext>
              </a:extLst>
            </p:cNvPr>
            <p:cNvGrpSpPr/>
            <p:nvPr/>
          </p:nvGrpSpPr>
          <p:grpSpPr>
            <a:xfrm>
              <a:off x="3452221" y="1099768"/>
              <a:ext cx="1944887" cy="1914842"/>
              <a:chOff x="3452221" y="1099768"/>
              <a:chExt cx="1944887" cy="1914842"/>
            </a:xfrm>
          </p:grpSpPr>
          <p:sp>
            <p:nvSpPr>
              <p:cNvPr id="29" name="Oval 110">
                <a:extLst>
                  <a:ext uri="{FF2B5EF4-FFF2-40B4-BE49-F238E27FC236}">
                    <a16:creationId xmlns:a16="http://schemas.microsoft.com/office/drawing/2014/main" xmlns="" id="{7B7EBCCC-2BDC-4038-9204-3214AAF4740F}"/>
                  </a:ext>
                </a:extLst>
              </p:cNvPr>
              <p:cNvSpPr/>
              <p:nvPr/>
            </p:nvSpPr>
            <p:spPr>
              <a:xfrm>
                <a:off x="3452221" y="1099768"/>
                <a:ext cx="1944887" cy="1914842"/>
              </a:xfrm>
              <a:prstGeom prst="ellipse">
                <a:avLst/>
              </a:prstGeom>
              <a:gradFill>
                <a:gsLst>
                  <a:gs pos="33000">
                    <a:srgbClr val="F2F2F2"/>
                  </a:gs>
                  <a:gs pos="100000">
                    <a:srgbClr val="FBFBFB"/>
                  </a:gs>
                </a:gsLst>
                <a:lin ang="5400000" scaled="1"/>
              </a:gradFill>
              <a:ln>
                <a:noFill/>
              </a:ln>
              <a:effectLst>
                <a:outerShdw blurRad="330200" dist="4318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TextBox 147">
                <a:extLst>
                  <a:ext uri="{FF2B5EF4-FFF2-40B4-BE49-F238E27FC236}">
                    <a16:creationId xmlns:a16="http://schemas.microsoft.com/office/drawing/2014/main" xmlns="" id="{CD05FD44-F9AF-423F-830F-51CB69FAA4F2}"/>
                  </a:ext>
                </a:extLst>
              </p:cNvPr>
              <p:cNvSpPr txBox="1"/>
              <p:nvPr/>
            </p:nvSpPr>
            <p:spPr>
              <a:xfrm>
                <a:off x="3910755" y="2288049"/>
                <a:ext cx="1074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+mn-ea"/>
                  </a:rPr>
                  <a:t>无剑</a:t>
                </a:r>
                <a:r>
                  <a:rPr lang="en-US" altLang="zh-CN" b="1" dirty="0">
                    <a:latin typeface="+mn-ea"/>
                  </a:rPr>
                  <a:t>100</a:t>
                </a:r>
                <a:endParaRPr lang="id-ID" dirty="0">
                  <a:latin typeface="PT Sans" panose="020B0503020203020204" pitchFamily="34" charset="0"/>
                </a:endParaRPr>
              </a:p>
            </p:txBody>
          </p:sp>
          <p:grpSp>
            <p:nvGrpSpPr>
              <p:cNvPr id="31" name="Group 145">
                <a:extLst>
                  <a:ext uri="{FF2B5EF4-FFF2-40B4-BE49-F238E27FC236}">
                    <a16:creationId xmlns:a16="http://schemas.microsoft.com/office/drawing/2014/main" xmlns="" id="{249ED3E5-CC55-4C0E-B69D-A846130CB567}"/>
                  </a:ext>
                </a:extLst>
              </p:cNvPr>
              <p:cNvGrpSpPr/>
              <p:nvPr/>
            </p:nvGrpSpPr>
            <p:grpSpPr>
              <a:xfrm>
                <a:off x="4054343" y="1687943"/>
                <a:ext cx="766686" cy="465856"/>
                <a:chOff x="6351" y="0"/>
                <a:chExt cx="490538" cy="311150"/>
              </a:xfrm>
              <a:blipFill>
                <a:blip r:embed="rId3"/>
                <a:tile tx="0" ty="0" sx="100000" sy="100000" flip="none" algn="tr"/>
              </a:blipFill>
            </p:grpSpPr>
            <p:sp>
              <p:nvSpPr>
                <p:cNvPr id="32" name="Freeform 144">
                  <a:extLst>
                    <a:ext uri="{FF2B5EF4-FFF2-40B4-BE49-F238E27FC236}">
                      <a16:creationId xmlns:a16="http://schemas.microsoft.com/office/drawing/2014/main" xmlns="" id="{933DB408-EDAA-4340-92E4-0F8D011D53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1" y="0"/>
                  <a:ext cx="490538" cy="311150"/>
                </a:xfrm>
                <a:custGeom>
                  <a:avLst/>
                  <a:gdLst>
                    <a:gd name="T0" fmla="*/ 128 w 128"/>
                    <a:gd name="T1" fmla="*/ 39 h 80"/>
                    <a:gd name="T2" fmla="*/ 128 w 128"/>
                    <a:gd name="T3" fmla="*/ 39 h 80"/>
                    <a:gd name="T4" fmla="*/ 127 w 128"/>
                    <a:gd name="T5" fmla="*/ 38 h 80"/>
                    <a:gd name="T6" fmla="*/ 127 w 128"/>
                    <a:gd name="T7" fmla="*/ 38 h 80"/>
                    <a:gd name="T8" fmla="*/ 64 w 128"/>
                    <a:gd name="T9" fmla="*/ 0 h 80"/>
                    <a:gd name="T10" fmla="*/ 0 w 128"/>
                    <a:gd name="T11" fmla="*/ 38 h 80"/>
                    <a:gd name="T12" fmla="*/ 0 w 128"/>
                    <a:gd name="T13" fmla="*/ 38 h 80"/>
                    <a:gd name="T14" fmla="*/ 0 w 128"/>
                    <a:gd name="T15" fmla="*/ 39 h 80"/>
                    <a:gd name="T16" fmla="*/ 0 w 128"/>
                    <a:gd name="T17" fmla="*/ 39 h 80"/>
                    <a:gd name="T18" fmla="*/ 0 w 128"/>
                    <a:gd name="T19" fmla="*/ 40 h 80"/>
                    <a:gd name="T20" fmla="*/ 0 w 128"/>
                    <a:gd name="T21" fmla="*/ 41 h 80"/>
                    <a:gd name="T22" fmla="*/ 0 w 128"/>
                    <a:gd name="T23" fmla="*/ 41 h 80"/>
                    <a:gd name="T24" fmla="*/ 0 w 128"/>
                    <a:gd name="T25" fmla="*/ 42 h 80"/>
                    <a:gd name="T26" fmla="*/ 0 w 128"/>
                    <a:gd name="T27" fmla="*/ 42 h 80"/>
                    <a:gd name="T28" fmla="*/ 64 w 128"/>
                    <a:gd name="T29" fmla="*/ 80 h 80"/>
                    <a:gd name="T30" fmla="*/ 127 w 128"/>
                    <a:gd name="T31" fmla="*/ 42 h 80"/>
                    <a:gd name="T32" fmla="*/ 127 w 128"/>
                    <a:gd name="T33" fmla="*/ 42 h 80"/>
                    <a:gd name="T34" fmla="*/ 128 w 128"/>
                    <a:gd name="T35" fmla="*/ 41 h 80"/>
                    <a:gd name="T36" fmla="*/ 128 w 128"/>
                    <a:gd name="T37" fmla="*/ 41 h 80"/>
                    <a:gd name="T38" fmla="*/ 128 w 128"/>
                    <a:gd name="T39" fmla="*/ 40 h 80"/>
                    <a:gd name="T40" fmla="*/ 128 w 128"/>
                    <a:gd name="T41" fmla="*/ 39 h 80"/>
                    <a:gd name="T42" fmla="*/ 64 w 128"/>
                    <a:gd name="T43" fmla="*/ 72 h 80"/>
                    <a:gd name="T44" fmla="*/ 9 w 128"/>
                    <a:gd name="T45" fmla="*/ 40 h 80"/>
                    <a:gd name="T46" fmla="*/ 64 w 128"/>
                    <a:gd name="T47" fmla="*/ 8 h 80"/>
                    <a:gd name="T48" fmla="*/ 119 w 128"/>
                    <a:gd name="T49" fmla="*/ 40 h 80"/>
                    <a:gd name="T50" fmla="*/ 64 w 128"/>
                    <a:gd name="T51" fmla="*/ 7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8" h="80">
                      <a:moveTo>
                        <a:pt x="128" y="39"/>
                      </a:moveTo>
                      <a:cubicBezTo>
                        <a:pt x="128" y="39"/>
                        <a:pt x="128" y="39"/>
                        <a:pt x="128" y="39"/>
                      </a:cubicBezTo>
                      <a:cubicBezTo>
                        <a:pt x="128" y="39"/>
                        <a:pt x="128" y="38"/>
                        <a:pt x="127" y="38"/>
                      </a:cubicBezTo>
                      <a:cubicBezTo>
                        <a:pt x="127" y="38"/>
                        <a:pt x="127" y="38"/>
                        <a:pt x="127" y="38"/>
                      </a:cubicBezTo>
                      <a:cubicBezTo>
                        <a:pt x="116" y="16"/>
                        <a:pt x="91" y="0"/>
                        <a:pt x="64" y="0"/>
                      </a:cubicBezTo>
                      <a:cubicBezTo>
                        <a:pt x="37" y="0"/>
                        <a:pt x="12" y="16"/>
                        <a:pt x="0" y="38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8"/>
                        <a:pt x="0" y="38"/>
                        <a:pt x="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9"/>
                        <a:pt x="0" y="40"/>
                        <a:pt x="0" y="40"/>
                      </a:cubicBezTo>
                      <a:cubicBezTo>
                        <a:pt x="0" y="40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12" y="64"/>
                        <a:pt x="37" y="80"/>
                        <a:pt x="64" y="80"/>
                      </a:cubicBezTo>
                      <a:cubicBezTo>
                        <a:pt x="91" y="80"/>
                        <a:pt x="116" y="64"/>
                        <a:pt x="127" y="42"/>
                      </a:cubicBezTo>
                      <a:cubicBezTo>
                        <a:pt x="127" y="42"/>
                        <a:pt x="127" y="42"/>
                        <a:pt x="127" y="42"/>
                      </a:cubicBezTo>
                      <a:cubicBezTo>
                        <a:pt x="128" y="41"/>
                        <a:pt x="128" y="41"/>
                        <a:pt x="128" y="41"/>
                      </a:cubicBezTo>
                      <a:cubicBezTo>
                        <a:pt x="128" y="41"/>
                        <a:pt x="128" y="41"/>
                        <a:pt x="128" y="41"/>
                      </a:cubicBezTo>
                      <a:cubicBezTo>
                        <a:pt x="128" y="41"/>
                        <a:pt x="128" y="40"/>
                        <a:pt x="128" y="40"/>
                      </a:cubicBezTo>
                      <a:cubicBezTo>
                        <a:pt x="128" y="40"/>
                        <a:pt x="128" y="39"/>
                        <a:pt x="128" y="39"/>
                      </a:cubicBezTo>
                      <a:close/>
                      <a:moveTo>
                        <a:pt x="64" y="72"/>
                      </a:moveTo>
                      <a:cubicBezTo>
                        <a:pt x="41" y="72"/>
                        <a:pt x="19" y="59"/>
                        <a:pt x="9" y="40"/>
                      </a:cubicBezTo>
                      <a:cubicBezTo>
                        <a:pt x="20" y="21"/>
                        <a:pt x="41" y="8"/>
                        <a:pt x="64" y="8"/>
                      </a:cubicBezTo>
                      <a:cubicBezTo>
                        <a:pt x="86" y="8"/>
                        <a:pt x="108" y="21"/>
                        <a:pt x="119" y="40"/>
                      </a:cubicBezTo>
                      <a:cubicBezTo>
                        <a:pt x="108" y="59"/>
                        <a:pt x="86" y="72"/>
                        <a:pt x="64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3" name="Freeform 145">
                  <a:extLst>
                    <a:ext uri="{FF2B5EF4-FFF2-40B4-BE49-F238E27FC236}">
                      <a16:creationId xmlns:a16="http://schemas.microsoft.com/office/drawing/2014/main" xmlns="" id="{6F897835-9B6C-4F70-96BF-CBC7A4EA8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501" y="93663"/>
                  <a:ext cx="68263" cy="69850"/>
                </a:xfrm>
                <a:custGeom>
                  <a:avLst/>
                  <a:gdLst>
                    <a:gd name="T0" fmla="*/ 16 w 18"/>
                    <a:gd name="T1" fmla="*/ 0 h 18"/>
                    <a:gd name="T2" fmla="*/ 16 w 18"/>
                    <a:gd name="T3" fmla="*/ 0 h 18"/>
                    <a:gd name="T4" fmla="*/ 0 w 18"/>
                    <a:gd name="T5" fmla="*/ 16 h 18"/>
                    <a:gd name="T6" fmla="*/ 2 w 18"/>
                    <a:gd name="T7" fmla="*/ 18 h 18"/>
                    <a:gd name="T8" fmla="*/ 4 w 18"/>
                    <a:gd name="T9" fmla="*/ 16 h 18"/>
                    <a:gd name="T10" fmla="*/ 16 w 18"/>
                    <a:gd name="T11" fmla="*/ 4 h 18"/>
                    <a:gd name="T12" fmla="*/ 16 w 18"/>
                    <a:gd name="T13" fmla="*/ 4 h 18"/>
                    <a:gd name="T14" fmla="*/ 18 w 18"/>
                    <a:gd name="T15" fmla="*/ 2 h 18"/>
                    <a:gd name="T16" fmla="*/ 16 w 18"/>
                    <a:gd name="T1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18">
                      <a:moveTo>
                        <a:pt x="16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7"/>
                        <a:pt x="1" y="18"/>
                        <a:pt x="2" y="18"/>
                      </a:cubicBezTo>
                      <a:cubicBezTo>
                        <a:pt x="3" y="18"/>
                        <a:pt x="4" y="17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7" y="4"/>
                        <a:pt x="18" y="3"/>
                        <a:pt x="18" y="2"/>
                      </a:cubicBezTo>
                      <a:cubicBezTo>
                        <a:pt x="18" y="1"/>
                        <a:pt x="17" y="0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4" name="Freeform 146">
                  <a:extLst>
                    <a:ext uri="{FF2B5EF4-FFF2-40B4-BE49-F238E27FC236}">
                      <a16:creationId xmlns:a16="http://schemas.microsoft.com/office/drawing/2014/main" xmlns="" id="{49DC4850-38F6-4B0B-8B05-31AB132EC2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4463" y="46038"/>
                  <a:ext cx="214313" cy="219075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2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2 w 56"/>
                    <a:gd name="T17" fmla="*/ 28 h 56"/>
                    <a:gd name="T18" fmla="*/ 28 w 56"/>
                    <a:gd name="T19" fmla="*/ 5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2" y="0"/>
                        <a:pt x="0" y="13"/>
                        <a:pt x="0" y="28"/>
                      </a:cubicBezTo>
                      <a:cubicBezTo>
                        <a:pt x="0" y="43"/>
                        <a:pt x="12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2"/>
                      </a:moveTo>
                      <a:cubicBezTo>
                        <a:pt x="15" y="52"/>
                        <a:pt x="4" y="41"/>
                        <a:pt x="4" y="28"/>
                      </a:cubicBezTo>
                      <a:cubicBezTo>
                        <a:pt x="4" y="15"/>
                        <a:pt x="15" y="4"/>
                        <a:pt x="28" y="4"/>
                      </a:cubicBezTo>
                      <a:cubicBezTo>
                        <a:pt x="41" y="4"/>
                        <a:pt x="52" y="15"/>
                        <a:pt x="52" y="28"/>
                      </a:cubicBezTo>
                      <a:cubicBezTo>
                        <a:pt x="52" y="41"/>
                        <a:pt x="41" y="52"/>
                        <a:pt x="28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35" name="Oval 111">
              <a:extLst>
                <a:ext uri="{FF2B5EF4-FFF2-40B4-BE49-F238E27FC236}">
                  <a16:creationId xmlns:a16="http://schemas.microsoft.com/office/drawing/2014/main" xmlns="" id="{F533ACDC-AA5E-49DB-8445-DEDA2665BB6E}"/>
                </a:ext>
              </a:extLst>
            </p:cNvPr>
            <p:cNvSpPr/>
            <p:nvPr/>
          </p:nvSpPr>
          <p:spPr>
            <a:xfrm>
              <a:off x="7278112" y="1830546"/>
              <a:ext cx="1531063" cy="150741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" name="TextBox 133">
              <a:extLst>
                <a:ext uri="{FF2B5EF4-FFF2-40B4-BE49-F238E27FC236}">
                  <a16:creationId xmlns:a16="http://schemas.microsoft.com/office/drawing/2014/main" xmlns="" id="{D03DECDE-7386-401A-8E13-5DF80A902BE6}"/>
                </a:ext>
              </a:extLst>
            </p:cNvPr>
            <p:cNvSpPr txBox="1"/>
            <p:nvPr/>
          </p:nvSpPr>
          <p:spPr>
            <a:xfrm>
              <a:off x="7630067" y="283347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+mn-ea"/>
                </a:rPr>
                <a:t>步进电机</a:t>
              </a:r>
              <a:endParaRPr lang="id-ID" sz="1400" b="1" dirty="0">
                <a:latin typeface="+mn-ea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2E2FA7AF-14F3-4144-9026-8C322C5FA288}"/>
                </a:ext>
              </a:extLst>
            </p:cNvPr>
            <p:cNvGrpSpPr/>
            <p:nvPr/>
          </p:nvGrpSpPr>
          <p:grpSpPr>
            <a:xfrm>
              <a:off x="3376200" y="4520177"/>
              <a:ext cx="1424332" cy="1257251"/>
              <a:chOff x="3544259" y="1534306"/>
              <a:chExt cx="1424332" cy="1257251"/>
            </a:xfrm>
          </p:grpSpPr>
          <p:sp>
            <p:nvSpPr>
              <p:cNvPr id="38" name="Oval 112">
                <a:extLst>
                  <a:ext uri="{FF2B5EF4-FFF2-40B4-BE49-F238E27FC236}">
                    <a16:creationId xmlns:a16="http://schemas.microsoft.com/office/drawing/2014/main" xmlns="" id="{4E1FD257-925A-4D27-A7F1-163F990DA7DF}"/>
                  </a:ext>
                </a:extLst>
              </p:cNvPr>
              <p:cNvSpPr/>
              <p:nvPr/>
            </p:nvSpPr>
            <p:spPr>
              <a:xfrm>
                <a:off x="3562750" y="1534306"/>
                <a:ext cx="1341520" cy="1257251"/>
              </a:xfrm>
              <a:prstGeom prst="ellipse">
                <a:avLst/>
              </a:prstGeom>
              <a:gradFill>
                <a:gsLst>
                  <a:gs pos="33000">
                    <a:srgbClr val="F2F2F2"/>
                  </a:gs>
                  <a:gs pos="100000">
                    <a:srgbClr val="FBFBFB"/>
                  </a:gs>
                </a:gsLst>
                <a:lin ang="5400000" scaled="1"/>
              </a:gradFill>
              <a:ln>
                <a:noFill/>
              </a:ln>
              <a:effectLst>
                <a:outerShdw blurRad="330200" dist="3175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39" name="TextBox 123">
                <a:extLst>
                  <a:ext uri="{FF2B5EF4-FFF2-40B4-BE49-F238E27FC236}">
                    <a16:creationId xmlns:a16="http://schemas.microsoft.com/office/drawing/2014/main" xmlns="" id="{D3A07396-89F9-4B18-8AE5-FBFD02DFF418}"/>
                  </a:ext>
                </a:extLst>
              </p:cNvPr>
              <p:cNvSpPr txBox="1"/>
              <p:nvPr/>
            </p:nvSpPr>
            <p:spPr>
              <a:xfrm>
                <a:off x="3544259" y="2328604"/>
                <a:ext cx="142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+mn-ea"/>
                  </a:rPr>
                  <a:t>小型化</a:t>
                </a:r>
                <a:endParaRPr lang="id-ID" sz="1400" dirty="0">
                  <a:latin typeface="+mn-ea"/>
                </a:endParaRPr>
              </a:p>
            </p:txBody>
          </p:sp>
          <p:grpSp>
            <p:nvGrpSpPr>
              <p:cNvPr id="40" name="Group 234">
                <a:extLst>
                  <a:ext uri="{FF2B5EF4-FFF2-40B4-BE49-F238E27FC236}">
                    <a16:creationId xmlns:a16="http://schemas.microsoft.com/office/drawing/2014/main" xmlns="" id="{CACCC960-CDD9-43E8-8239-9A508718E3EA}"/>
                  </a:ext>
                </a:extLst>
              </p:cNvPr>
              <p:cNvGrpSpPr/>
              <p:nvPr/>
            </p:nvGrpSpPr>
            <p:grpSpPr>
              <a:xfrm>
                <a:off x="3993751" y="1718038"/>
                <a:ext cx="479517" cy="593516"/>
                <a:chOff x="812800" y="2719388"/>
                <a:chExt cx="1017588" cy="1158875"/>
              </a:xfrm>
              <a:blipFill>
                <a:blip r:embed="rId3"/>
                <a:tile tx="0" ty="0" sx="100000" sy="100000" flip="none" algn="tr"/>
              </a:blipFill>
            </p:grpSpPr>
            <p:sp>
              <p:nvSpPr>
                <p:cNvPr id="41" name="Freeform 35">
                  <a:extLst>
                    <a:ext uri="{FF2B5EF4-FFF2-40B4-BE49-F238E27FC236}">
                      <a16:creationId xmlns:a16="http://schemas.microsoft.com/office/drawing/2014/main" xmlns="" id="{2E75D798-87E9-4FC9-B256-77995DE5D2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00" y="2719388"/>
                  <a:ext cx="1017588" cy="1158875"/>
                </a:xfrm>
                <a:custGeom>
                  <a:avLst/>
                  <a:gdLst>
                    <a:gd name="T0" fmla="*/ 56 w 112"/>
                    <a:gd name="T1" fmla="*/ 0 h 128"/>
                    <a:gd name="T2" fmla="*/ 0 w 112"/>
                    <a:gd name="T3" fmla="*/ 26 h 128"/>
                    <a:gd name="T4" fmla="*/ 0 w 112"/>
                    <a:gd name="T5" fmla="*/ 102 h 128"/>
                    <a:gd name="T6" fmla="*/ 56 w 112"/>
                    <a:gd name="T7" fmla="*/ 128 h 128"/>
                    <a:gd name="T8" fmla="*/ 112 w 112"/>
                    <a:gd name="T9" fmla="*/ 102 h 128"/>
                    <a:gd name="T10" fmla="*/ 112 w 112"/>
                    <a:gd name="T11" fmla="*/ 26 h 128"/>
                    <a:gd name="T12" fmla="*/ 56 w 112"/>
                    <a:gd name="T13" fmla="*/ 0 h 128"/>
                    <a:gd name="T14" fmla="*/ 104 w 112"/>
                    <a:gd name="T15" fmla="*/ 102 h 128"/>
                    <a:gd name="T16" fmla="*/ 56 w 112"/>
                    <a:gd name="T17" fmla="*/ 120 h 128"/>
                    <a:gd name="T18" fmla="*/ 8 w 112"/>
                    <a:gd name="T19" fmla="*/ 102 h 128"/>
                    <a:gd name="T20" fmla="*/ 8 w 112"/>
                    <a:gd name="T21" fmla="*/ 87 h 128"/>
                    <a:gd name="T22" fmla="*/ 56 w 112"/>
                    <a:gd name="T23" fmla="*/ 100 h 128"/>
                    <a:gd name="T24" fmla="*/ 104 w 112"/>
                    <a:gd name="T25" fmla="*/ 87 h 128"/>
                    <a:gd name="T26" fmla="*/ 104 w 112"/>
                    <a:gd name="T27" fmla="*/ 102 h 128"/>
                    <a:gd name="T28" fmla="*/ 104 w 112"/>
                    <a:gd name="T29" fmla="*/ 78 h 128"/>
                    <a:gd name="T30" fmla="*/ 104 w 112"/>
                    <a:gd name="T31" fmla="*/ 78 h 128"/>
                    <a:gd name="T32" fmla="*/ 104 w 112"/>
                    <a:gd name="T33" fmla="*/ 78 h 128"/>
                    <a:gd name="T34" fmla="*/ 56 w 112"/>
                    <a:gd name="T35" fmla="*/ 96 h 128"/>
                    <a:gd name="T36" fmla="*/ 8 w 112"/>
                    <a:gd name="T37" fmla="*/ 78 h 128"/>
                    <a:gd name="T38" fmla="*/ 8 w 112"/>
                    <a:gd name="T39" fmla="*/ 78 h 128"/>
                    <a:gd name="T40" fmla="*/ 8 w 112"/>
                    <a:gd name="T41" fmla="*/ 78 h 128"/>
                    <a:gd name="T42" fmla="*/ 8 w 112"/>
                    <a:gd name="T43" fmla="*/ 63 h 128"/>
                    <a:gd name="T44" fmla="*/ 56 w 112"/>
                    <a:gd name="T45" fmla="*/ 76 h 128"/>
                    <a:gd name="T46" fmla="*/ 104 w 112"/>
                    <a:gd name="T47" fmla="*/ 63 h 128"/>
                    <a:gd name="T48" fmla="*/ 104 w 112"/>
                    <a:gd name="T49" fmla="*/ 78 h 128"/>
                    <a:gd name="T50" fmla="*/ 104 w 112"/>
                    <a:gd name="T51" fmla="*/ 54 h 128"/>
                    <a:gd name="T52" fmla="*/ 104 w 112"/>
                    <a:gd name="T53" fmla="*/ 54 h 128"/>
                    <a:gd name="T54" fmla="*/ 104 w 112"/>
                    <a:gd name="T55" fmla="*/ 54 h 128"/>
                    <a:gd name="T56" fmla="*/ 56 w 112"/>
                    <a:gd name="T57" fmla="*/ 72 h 128"/>
                    <a:gd name="T58" fmla="*/ 8 w 112"/>
                    <a:gd name="T59" fmla="*/ 54 h 128"/>
                    <a:gd name="T60" fmla="*/ 8 w 112"/>
                    <a:gd name="T61" fmla="*/ 54 h 128"/>
                    <a:gd name="T62" fmla="*/ 8 w 112"/>
                    <a:gd name="T63" fmla="*/ 54 h 128"/>
                    <a:gd name="T64" fmla="*/ 8 w 112"/>
                    <a:gd name="T65" fmla="*/ 40 h 128"/>
                    <a:gd name="T66" fmla="*/ 56 w 112"/>
                    <a:gd name="T67" fmla="*/ 52 h 128"/>
                    <a:gd name="T68" fmla="*/ 104 w 112"/>
                    <a:gd name="T69" fmla="*/ 40 h 128"/>
                    <a:gd name="T70" fmla="*/ 104 w 112"/>
                    <a:gd name="T71" fmla="*/ 54 h 128"/>
                    <a:gd name="T72" fmla="*/ 56 w 112"/>
                    <a:gd name="T73" fmla="*/ 44 h 128"/>
                    <a:gd name="T74" fmla="*/ 8 w 112"/>
                    <a:gd name="T75" fmla="*/ 26 h 128"/>
                    <a:gd name="T76" fmla="*/ 56 w 112"/>
                    <a:gd name="T77" fmla="*/ 8 h 128"/>
                    <a:gd name="T78" fmla="*/ 104 w 112"/>
                    <a:gd name="T79" fmla="*/ 26 h 128"/>
                    <a:gd name="T80" fmla="*/ 56 w 112"/>
                    <a:gd name="T81" fmla="*/ 4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12" h="128">
                      <a:moveTo>
                        <a:pt x="56" y="0"/>
                      </a:moveTo>
                      <a:cubicBezTo>
                        <a:pt x="29" y="0"/>
                        <a:pt x="0" y="8"/>
                        <a:pt x="0" y="26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20"/>
                        <a:pt x="29" y="128"/>
                        <a:pt x="56" y="128"/>
                      </a:cubicBezTo>
                      <a:cubicBezTo>
                        <a:pt x="83" y="128"/>
                        <a:pt x="112" y="120"/>
                        <a:pt x="112" y="102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2" y="8"/>
                        <a:pt x="83" y="0"/>
                        <a:pt x="56" y="0"/>
                      </a:cubicBezTo>
                      <a:close/>
                      <a:moveTo>
                        <a:pt x="104" y="102"/>
                      </a:moveTo>
                      <a:cubicBezTo>
                        <a:pt x="104" y="112"/>
                        <a:pt x="83" y="120"/>
                        <a:pt x="56" y="120"/>
                      </a:cubicBezTo>
                      <a:cubicBezTo>
                        <a:pt x="29" y="120"/>
                        <a:pt x="8" y="112"/>
                        <a:pt x="8" y="102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16" y="96"/>
                        <a:pt x="36" y="100"/>
                        <a:pt x="56" y="100"/>
                      </a:cubicBezTo>
                      <a:cubicBezTo>
                        <a:pt x="76" y="100"/>
                        <a:pt x="96" y="96"/>
                        <a:pt x="104" y="87"/>
                      </a:cubicBezTo>
                      <a:lnTo>
                        <a:pt x="104" y="102"/>
                      </a:lnTo>
                      <a:close/>
                      <a:moveTo>
                        <a:pt x="104" y="78"/>
                      </a:move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88"/>
                        <a:pt x="83" y="96"/>
                        <a:pt x="56" y="96"/>
                      </a:cubicBezTo>
                      <a:cubicBezTo>
                        <a:pt x="29" y="96"/>
                        <a:pt x="8" y="8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6" y="72"/>
                        <a:pt x="36" y="76"/>
                        <a:pt x="56" y="76"/>
                      </a:cubicBezTo>
                      <a:cubicBezTo>
                        <a:pt x="76" y="76"/>
                        <a:pt x="96" y="72"/>
                        <a:pt x="104" y="63"/>
                      </a:cubicBezTo>
                      <a:lnTo>
                        <a:pt x="104" y="78"/>
                      </a:lnTo>
                      <a:close/>
                      <a:moveTo>
                        <a:pt x="104" y="54"/>
                      </a:move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64"/>
                        <a:pt x="83" y="72"/>
                        <a:pt x="56" y="72"/>
                      </a:cubicBezTo>
                      <a:cubicBezTo>
                        <a:pt x="29" y="72"/>
                        <a:pt x="8" y="6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8" y="48"/>
                        <a:pt x="38" y="52"/>
                        <a:pt x="56" y="52"/>
                      </a:cubicBezTo>
                      <a:cubicBezTo>
                        <a:pt x="74" y="52"/>
                        <a:pt x="94" y="48"/>
                        <a:pt x="104" y="40"/>
                      </a:cubicBezTo>
                      <a:lnTo>
                        <a:pt x="104" y="54"/>
                      </a:lnTo>
                      <a:close/>
                      <a:moveTo>
                        <a:pt x="56" y="44"/>
                      </a:moveTo>
                      <a:cubicBezTo>
                        <a:pt x="29" y="44"/>
                        <a:pt x="8" y="36"/>
                        <a:pt x="8" y="26"/>
                      </a:cubicBezTo>
                      <a:cubicBezTo>
                        <a:pt x="8" y="16"/>
                        <a:pt x="29" y="8"/>
                        <a:pt x="56" y="8"/>
                      </a:cubicBezTo>
                      <a:cubicBezTo>
                        <a:pt x="83" y="8"/>
                        <a:pt x="104" y="16"/>
                        <a:pt x="104" y="26"/>
                      </a:cubicBezTo>
                      <a:cubicBezTo>
                        <a:pt x="104" y="36"/>
                        <a:pt x="83" y="44"/>
                        <a:pt x="5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2" name="Oval 36">
                  <a:extLst>
                    <a:ext uri="{FF2B5EF4-FFF2-40B4-BE49-F238E27FC236}">
                      <a16:creationId xmlns:a16="http://schemas.microsoft.com/office/drawing/2014/main" xmlns="" id="{716CC515-E99F-4790-850C-048CC5C1AF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2900" y="3624263"/>
                  <a:ext cx="71438" cy="730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3" name="Oval 37">
                  <a:extLst>
                    <a:ext uri="{FF2B5EF4-FFF2-40B4-BE49-F238E27FC236}">
                      <a16:creationId xmlns:a16="http://schemas.microsoft.com/office/drawing/2014/main" xmlns="" id="{88DCF3C9-D9E8-4274-A1AC-9DFF5C71A1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2900" y="3406776"/>
                  <a:ext cx="71438" cy="730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4" name="Oval 38">
                  <a:extLst>
                    <a:ext uri="{FF2B5EF4-FFF2-40B4-BE49-F238E27FC236}">
                      <a16:creationId xmlns:a16="http://schemas.microsoft.com/office/drawing/2014/main" xmlns="" id="{9FB7B2E7-D186-4EAF-884E-A35C7F70A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2900" y="3190876"/>
                  <a:ext cx="71438" cy="714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45" name="Freeform 83">
              <a:extLst>
                <a:ext uri="{FF2B5EF4-FFF2-40B4-BE49-F238E27FC236}">
                  <a16:creationId xmlns:a16="http://schemas.microsoft.com/office/drawing/2014/main" xmlns="" id="{28995B86-E7E8-45BD-98A6-8AB9CB026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1844" y="5011837"/>
              <a:ext cx="838251" cy="859681"/>
            </a:xfrm>
            <a:custGeom>
              <a:avLst/>
              <a:gdLst>
                <a:gd name="T0" fmla="*/ 81 w 128"/>
                <a:gd name="T1" fmla="*/ 14 h 128"/>
                <a:gd name="T2" fmla="*/ 53 w 128"/>
                <a:gd name="T3" fmla="*/ 36 h 128"/>
                <a:gd name="T4" fmla="*/ 33 w 128"/>
                <a:gd name="T5" fmla="*/ 36 h 128"/>
                <a:gd name="T6" fmla="*/ 0 w 128"/>
                <a:gd name="T7" fmla="*/ 56 h 128"/>
                <a:gd name="T8" fmla="*/ 24 w 128"/>
                <a:gd name="T9" fmla="*/ 84 h 128"/>
                <a:gd name="T10" fmla="*/ 32 w 128"/>
                <a:gd name="T11" fmla="*/ 128 h 128"/>
                <a:gd name="T12" fmla="*/ 56 w 128"/>
                <a:gd name="T13" fmla="*/ 120 h 128"/>
                <a:gd name="T14" fmla="*/ 52 w 128"/>
                <a:gd name="T15" fmla="*/ 108 h 128"/>
                <a:gd name="T16" fmla="*/ 52 w 128"/>
                <a:gd name="T17" fmla="*/ 80 h 128"/>
                <a:gd name="T18" fmla="*/ 53 w 128"/>
                <a:gd name="T19" fmla="*/ 78 h 128"/>
                <a:gd name="T20" fmla="*/ 54 w 128"/>
                <a:gd name="T21" fmla="*/ 77 h 128"/>
                <a:gd name="T22" fmla="*/ 55 w 128"/>
                <a:gd name="T23" fmla="*/ 76 h 128"/>
                <a:gd name="T24" fmla="*/ 81 w 128"/>
                <a:gd name="T25" fmla="*/ 98 h 128"/>
                <a:gd name="T26" fmla="*/ 128 w 128"/>
                <a:gd name="T27" fmla="*/ 56 h 128"/>
                <a:gd name="T28" fmla="*/ 80 w 128"/>
                <a:gd name="T29" fmla="*/ 56 h 128"/>
                <a:gd name="T30" fmla="*/ 92 w 128"/>
                <a:gd name="T31" fmla="*/ 44 h 128"/>
                <a:gd name="T32" fmla="*/ 92 w 128"/>
                <a:gd name="T33" fmla="*/ 68 h 128"/>
                <a:gd name="T34" fmla="*/ 80 w 128"/>
                <a:gd name="T35" fmla="*/ 56 h 128"/>
                <a:gd name="T36" fmla="*/ 16 w 128"/>
                <a:gd name="T37" fmla="*/ 44 h 128"/>
                <a:gd name="T38" fmla="*/ 40 w 128"/>
                <a:gd name="T39" fmla="*/ 56 h 128"/>
                <a:gd name="T40" fmla="*/ 16 w 128"/>
                <a:gd name="T41" fmla="*/ 68 h 128"/>
                <a:gd name="T42" fmla="*/ 48 w 128"/>
                <a:gd name="T43" fmla="*/ 120 h 128"/>
                <a:gd name="T44" fmla="*/ 32 w 128"/>
                <a:gd name="T45" fmla="*/ 84 h 128"/>
                <a:gd name="T46" fmla="*/ 33 w 128"/>
                <a:gd name="T47" fmla="*/ 76 h 128"/>
                <a:gd name="T48" fmla="*/ 45 w 128"/>
                <a:gd name="T49" fmla="*/ 76 h 128"/>
                <a:gd name="T50" fmla="*/ 44 w 128"/>
                <a:gd name="T51" fmla="*/ 108 h 128"/>
                <a:gd name="T52" fmla="*/ 48 w 128"/>
                <a:gd name="T53" fmla="*/ 117 h 128"/>
                <a:gd name="T54" fmla="*/ 53 w 128"/>
                <a:gd name="T55" fmla="*/ 68 h 128"/>
                <a:gd name="T56" fmla="*/ 52 w 128"/>
                <a:gd name="T57" fmla="*/ 68 h 128"/>
                <a:gd name="T58" fmla="*/ 52 w 128"/>
                <a:gd name="T59" fmla="*/ 44 h 128"/>
                <a:gd name="T60" fmla="*/ 74 w 128"/>
                <a:gd name="T61" fmla="*/ 36 h 128"/>
                <a:gd name="T62" fmla="*/ 74 w 128"/>
                <a:gd name="T63" fmla="*/ 76 h 128"/>
                <a:gd name="T64" fmla="*/ 100 w 128"/>
                <a:gd name="T65" fmla="*/ 104 h 128"/>
                <a:gd name="T66" fmla="*/ 92 w 128"/>
                <a:gd name="T67" fmla="*/ 76 h 128"/>
                <a:gd name="T68" fmla="*/ 92 w 128"/>
                <a:gd name="T69" fmla="*/ 36 h 128"/>
                <a:gd name="T70" fmla="*/ 100 w 128"/>
                <a:gd name="T71" fmla="*/ 8 h 128"/>
                <a:gd name="T72" fmla="*/ 100 w 128"/>
                <a:gd name="T7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00" y="0"/>
                  </a:moveTo>
                  <a:cubicBezTo>
                    <a:pt x="92" y="0"/>
                    <a:pt x="85" y="6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74" y="27"/>
                    <a:pt x="64" y="36"/>
                    <a:pt x="53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45"/>
                    <a:pt x="0" y="56"/>
                  </a:cubicBezTo>
                  <a:cubicBezTo>
                    <a:pt x="0" y="67"/>
                    <a:pt x="7" y="76"/>
                    <a:pt x="16" y="76"/>
                  </a:cubicBezTo>
                  <a:cubicBezTo>
                    <a:pt x="20" y="76"/>
                    <a:pt x="24" y="80"/>
                    <a:pt x="24" y="8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4"/>
                    <a:pt x="28" y="128"/>
                    <a:pt x="3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6" y="124"/>
                    <a:pt x="56" y="120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2"/>
                    <a:pt x="52" y="110"/>
                    <a:pt x="52" y="108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9"/>
                    <a:pt x="52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7"/>
                    <a:pt x="53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6"/>
                    <a:pt x="55" y="76"/>
                    <a:pt x="55" y="76"/>
                  </a:cubicBezTo>
                  <a:cubicBezTo>
                    <a:pt x="65" y="77"/>
                    <a:pt x="74" y="85"/>
                    <a:pt x="81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5" y="106"/>
                    <a:pt x="92" y="112"/>
                    <a:pt x="100" y="112"/>
                  </a:cubicBezTo>
                  <a:cubicBezTo>
                    <a:pt x="118" y="112"/>
                    <a:pt x="128" y="84"/>
                    <a:pt x="128" y="56"/>
                  </a:cubicBezTo>
                  <a:cubicBezTo>
                    <a:pt x="128" y="28"/>
                    <a:pt x="118" y="0"/>
                    <a:pt x="100" y="0"/>
                  </a:cubicBezTo>
                  <a:close/>
                  <a:moveTo>
                    <a:pt x="80" y="56"/>
                  </a:moveTo>
                  <a:cubicBezTo>
                    <a:pt x="80" y="52"/>
                    <a:pt x="80" y="48"/>
                    <a:pt x="8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9"/>
                    <a:pt x="100" y="56"/>
                  </a:cubicBezTo>
                  <a:cubicBezTo>
                    <a:pt x="100" y="63"/>
                    <a:pt x="96" y="68"/>
                    <a:pt x="92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64"/>
                    <a:pt x="80" y="60"/>
                    <a:pt x="80" y="56"/>
                  </a:cubicBezTo>
                  <a:close/>
                  <a:moveTo>
                    <a:pt x="8" y="56"/>
                  </a:moveTo>
                  <a:cubicBezTo>
                    <a:pt x="8" y="49"/>
                    <a:pt x="12" y="44"/>
                    <a:pt x="1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7"/>
                    <a:pt x="40" y="51"/>
                    <a:pt x="40" y="56"/>
                  </a:cubicBezTo>
                  <a:cubicBezTo>
                    <a:pt x="40" y="61"/>
                    <a:pt x="42" y="65"/>
                    <a:pt x="44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8" y="63"/>
                    <a:pt x="8" y="56"/>
                  </a:cubicBezTo>
                  <a:close/>
                  <a:moveTo>
                    <a:pt x="48" y="120"/>
                  </a:moveTo>
                  <a:cubicBezTo>
                    <a:pt x="32" y="120"/>
                    <a:pt x="32" y="120"/>
                    <a:pt x="32" y="120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1"/>
                    <a:pt x="31" y="78"/>
                    <a:pt x="30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4" y="77"/>
                    <a:pt x="44" y="79"/>
                    <a:pt x="44" y="80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4" y="112"/>
                    <a:pt x="46" y="114"/>
                    <a:pt x="47" y="116"/>
                  </a:cubicBezTo>
                  <a:cubicBezTo>
                    <a:pt x="48" y="116"/>
                    <a:pt x="48" y="116"/>
                    <a:pt x="48" y="117"/>
                  </a:cubicBezTo>
                  <a:lnTo>
                    <a:pt x="48" y="120"/>
                  </a:lnTo>
                  <a:close/>
                  <a:moveTo>
                    <a:pt x="53" y="68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8" y="68"/>
                    <a:pt x="44" y="63"/>
                    <a:pt x="44" y="56"/>
                  </a:cubicBezTo>
                  <a:cubicBezTo>
                    <a:pt x="44" y="49"/>
                    <a:pt x="48" y="44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60" y="44"/>
                    <a:pt x="68" y="41"/>
                    <a:pt x="74" y="36"/>
                  </a:cubicBezTo>
                  <a:cubicBezTo>
                    <a:pt x="73" y="42"/>
                    <a:pt x="72" y="49"/>
                    <a:pt x="72" y="56"/>
                  </a:cubicBezTo>
                  <a:cubicBezTo>
                    <a:pt x="72" y="63"/>
                    <a:pt x="73" y="70"/>
                    <a:pt x="74" y="76"/>
                  </a:cubicBezTo>
                  <a:cubicBezTo>
                    <a:pt x="68" y="71"/>
                    <a:pt x="60" y="68"/>
                    <a:pt x="53" y="68"/>
                  </a:cubicBezTo>
                  <a:close/>
                  <a:moveTo>
                    <a:pt x="100" y="104"/>
                  </a:moveTo>
                  <a:cubicBezTo>
                    <a:pt x="92" y="104"/>
                    <a:pt x="85" y="93"/>
                    <a:pt x="8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01" y="76"/>
                    <a:pt x="108" y="67"/>
                    <a:pt x="108" y="56"/>
                  </a:cubicBezTo>
                  <a:cubicBezTo>
                    <a:pt x="108" y="45"/>
                    <a:pt x="101" y="36"/>
                    <a:pt x="9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5" y="19"/>
                    <a:pt x="92" y="8"/>
                    <a:pt x="100" y="8"/>
                  </a:cubicBezTo>
                  <a:cubicBezTo>
                    <a:pt x="111" y="8"/>
                    <a:pt x="120" y="29"/>
                    <a:pt x="120" y="56"/>
                  </a:cubicBezTo>
                  <a:cubicBezTo>
                    <a:pt x="120" y="83"/>
                    <a:pt x="111" y="104"/>
                    <a:pt x="100" y="104"/>
                  </a:cubicBezTo>
                  <a:close/>
                </a:path>
              </a:pathLst>
            </a:custGeom>
            <a:blipFill>
              <a:blip r:embed="rId3"/>
              <a:tile tx="0" ty="0" sx="100000" sy="100000" flip="none" algn="r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xmlns="" id="{A280123C-9066-4661-AF24-DCB9A862CE9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713848" y="2090246"/>
              <a:ext cx="742689" cy="726143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5 h 204"/>
                <a:gd name="T34" fmla="*/ 34 w 208"/>
                <a:gd name="T35" fmla="*/ 138 h 204"/>
                <a:gd name="T36" fmla="*/ 22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0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5"/>
                    <a:pt x="28" y="125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2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3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5" y="135"/>
                    <a:pt x="70" y="120"/>
                    <a:pt x="70" y="102"/>
                  </a:cubicBezTo>
                  <a:cubicBezTo>
                    <a:pt x="70" y="84"/>
                    <a:pt x="85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</a:path>
              </a:pathLst>
            </a:custGeom>
            <a:blipFill>
              <a:blip r:embed="rId3"/>
              <a:tile tx="0" ty="0" sx="100000" sy="100000" flip="none" algn="bl"/>
            </a:blip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76A1FF47-F97D-4BCE-85BD-FF7AA8B0E2B7}"/>
              </a:ext>
            </a:extLst>
          </p:cNvPr>
          <p:cNvSpPr/>
          <p:nvPr/>
        </p:nvSpPr>
        <p:spPr bwMode="auto">
          <a:xfrm>
            <a:off x="593443" y="1448690"/>
            <a:ext cx="2075331" cy="1056521"/>
          </a:xfrm>
          <a:prstGeom prst="roundRect">
            <a:avLst/>
          </a:prstGeom>
          <a:ln/>
          <a:effectLst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21878" tIns="60939" rIns="121878" bIns="60939" rtlCol="0" anchor="ctr"/>
          <a:lstStyle/>
          <a:p>
            <a:pPr algn="ctr" eaLnBrk="1" hangingPunct="1"/>
            <a:r>
              <a:rPr lang="zh-CN" altLang="en-US" sz="1400" b="1" dirty="0">
                <a:latin typeface="+mn-ea"/>
                <a:sym typeface="Arial" panose="020B0604020202020204" pitchFamily="34" charset="0"/>
              </a:rPr>
              <a:t>平头哥无剑</a:t>
            </a:r>
            <a:r>
              <a:rPr lang="en-US" altLang="zh-CN" sz="1400" b="1" dirty="0">
                <a:latin typeface="+mn-ea"/>
                <a:sym typeface="Arial" panose="020B0604020202020204" pitchFamily="34" charset="0"/>
              </a:rPr>
              <a:t>100 SOC</a:t>
            </a:r>
          </a:p>
          <a:p>
            <a:pPr algn="ctr" eaLnBrk="1" hangingPunct="1"/>
            <a:r>
              <a:rPr lang="zh-CN" altLang="en-US" sz="1400" b="1" dirty="0">
                <a:latin typeface="+mn-ea"/>
                <a:sym typeface="Arial" panose="020B0604020202020204" pitchFamily="34" charset="0"/>
              </a:rPr>
              <a:t>功能强大，易于使用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xmlns="" id="{898411EF-66FD-4E7A-96EB-40EA473699DE}"/>
              </a:ext>
            </a:extLst>
          </p:cNvPr>
          <p:cNvSpPr/>
          <p:nvPr/>
        </p:nvSpPr>
        <p:spPr bwMode="auto">
          <a:xfrm>
            <a:off x="591871" y="4676478"/>
            <a:ext cx="2075331" cy="1056521"/>
          </a:xfrm>
          <a:prstGeom prst="roundRect">
            <a:avLst/>
          </a:prstGeom>
          <a:ln/>
          <a:effectLst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21878" tIns="60939" rIns="121878" bIns="60939" rtlCol="0" anchor="ctr"/>
          <a:lstStyle/>
          <a:p>
            <a:pPr algn="ctr" eaLnBrk="1" hangingPunct="1"/>
            <a:r>
              <a:rPr lang="zh-CN" altLang="en-US" sz="1400" b="1" dirty="0">
                <a:latin typeface="+mn-ea"/>
                <a:sym typeface="Arial" panose="020B0604020202020204" pitchFamily="34" charset="0"/>
              </a:rPr>
              <a:t>部件集中安装</a:t>
            </a:r>
          </a:p>
          <a:p>
            <a:pPr algn="ctr" eaLnBrk="1" hangingPunct="1"/>
            <a:r>
              <a:rPr lang="zh-CN" altLang="en-US" sz="1400" b="1" dirty="0">
                <a:latin typeface="+mn-ea"/>
                <a:sym typeface="Arial" panose="020B0604020202020204" pitchFamily="34" charset="0"/>
              </a:rPr>
              <a:t>软件占用资源较少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BE5017CE-6E43-43A5-8590-60DA5679CFC7}"/>
              </a:ext>
            </a:extLst>
          </p:cNvPr>
          <p:cNvSpPr/>
          <p:nvPr/>
        </p:nvSpPr>
        <p:spPr bwMode="auto">
          <a:xfrm>
            <a:off x="9523226" y="1448689"/>
            <a:ext cx="2075331" cy="1056521"/>
          </a:xfrm>
          <a:prstGeom prst="roundRect">
            <a:avLst/>
          </a:prstGeom>
          <a:ln/>
          <a:effectLst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21878" tIns="60939" rIns="121878" bIns="60939" rtlCol="0" anchor="ctr"/>
          <a:lstStyle/>
          <a:p>
            <a:pPr algn="ctr" eaLnBrk="1" hangingPunct="1"/>
            <a:r>
              <a:rPr lang="en-US" altLang="zh-CN" sz="1400" b="1" dirty="0">
                <a:ea typeface="微软雅黑" panose="020B0503020204020204" pitchFamily="34" charset="-122"/>
                <a:sym typeface="Arial" panose="020B0604020202020204" pitchFamily="34" charset="0"/>
              </a:rPr>
              <a:t>57/42</a:t>
            </a:r>
            <a:r>
              <a:rPr lang="zh-CN" altLang="en-US" sz="1400" b="1" dirty="0">
                <a:ea typeface="微软雅黑" panose="020B0503020204020204" pitchFamily="34" charset="-122"/>
                <a:sym typeface="Arial" panose="020B0604020202020204" pitchFamily="34" charset="0"/>
              </a:rPr>
              <a:t>步进电机</a:t>
            </a:r>
            <a:endParaRPr lang="en-US" altLang="zh-CN" sz="1400" b="1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/>
            <a:r>
              <a:rPr lang="zh-CN" altLang="en-US" sz="1400" b="1" dirty="0">
                <a:ea typeface="微软雅黑" panose="020B0503020204020204" pitchFamily="34" charset="-122"/>
                <a:sym typeface="Arial" panose="020B0604020202020204" pitchFamily="34" charset="0"/>
              </a:rPr>
              <a:t>易控制，扭矩大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30ADEF2E-54CF-4AA3-81A5-E838C3937602}"/>
              </a:ext>
            </a:extLst>
          </p:cNvPr>
          <p:cNvSpPr/>
          <p:nvPr/>
        </p:nvSpPr>
        <p:spPr bwMode="auto">
          <a:xfrm>
            <a:off x="9519913" y="4676478"/>
            <a:ext cx="2075331" cy="1056521"/>
          </a:xfrm>
          <a:prstGeom prst="roundRect">
            <a:avLst/>
          </a:prstGeom>
          <a:ln/>
          <a:effectLst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21878" tIns="60939" rIns="121878" bIns="60939" rtlCol="0" anchor="ctr"/>
          <a:lstStyle/>
          <a:p>
            <a:pPr algn="ctr" eaLnBrk="1" hangingPunct="1"/>
            <a:r>
              <a:rPr lang="zh-CN" altLang="en-US" sz="1400" b="1" dirty="0">
                <a:ea typeface="微软雅黑" panose="020B0503020204020204" pitchFamily="34" charset="-122"/>
                <a:sym typeface="Arial" panose="020B0604020202020204" pitchFamily="34" charset="0"/>
              </a:rPr>
              <a:t>角度锁定状态下</a:t>
            </a:r>
            <a:endParaRPr lang="en-US" altLang="zh-CN" sz="1400" b="1" dirty="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/>
            <a:r>
              <a:rPr lang="zh-CN" altLang="en-US" sz="1400" b="1" dirty="0">
                <a:ea typeface="微软雅黑" panose="020B0503020204020204" pitchFamily="34" charset="-122"/>
                <a:sym typeface="Arial" panose="020B0604020202020204" pitchFamily="34" charset="0"/>
              </a:rPr>
              <a:t>自校准保持稳定</a:t>
            </a:r>
          </a:p>
        </p:txBody>
      </p:sp>
    </p:spTree>
    <p:extLst>
      <p:ext uri="{BB962C8B-B14F-4D97-AF65-F5344CB8AC3E}">
        <p14:creationId xmlns:p14="http://schemas.microsoft.com/office/powerpoint/2010/main" val="1169451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5731C41-2F51-44B7-BA33-A297BFA01A6B}"/>
              </a:ext>
            </a:extLst>
          </p:cNvPr>
          <p:cNvSpPr/>
          <p:nvPr/>
        </p:nvSpPr>
        <p:spPr>
          <a:xfrm>
            <a:off x="3589282" y="2967335"/>
            <a:ext cx="57246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感谢各位</a:t>
            </a: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评委老师</a:t>
            </a:r>
            <a:endParaRPr lang="en-US" altLang="zh-CN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敬请批评指正</a:t>
            </a:r>
            <a:endParaRPr lang="zh-CN" alt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53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>
            <a:extLst>
              <a:ext uri="{FF2B5EF4-FFF2-40B4-BE49-F238E27FC236}">
                <a16:creationId xmlns:a16="http://schemas.microsoft.com/office/drawing/2014/main" xmlns="" id="{10DD4D4D-1FA5-4AD6-B78D-BD1409D82917}"/>
              </a:ext>
            </a:extLst>
          </p:cNvPr>
          <p:cNvSpPr txBox="1"/>
          <p:nvPr/>
        </p:nvSpPr>
        <p:spPr>
          <a:xfrm>
            <a:off x="1439007" y="3895922"/>
            <a:ext cx="2440980" cy="707884"/>
          </a:xfrm>
          <a:prstGeom prst="rect">
            <a:avLst/>
          </a:prstGeom>
          <a:noFill/>
        </p:spPr>
        <p:txBody>
          <a:bodyPr wrap="none" lIns="91372" tIns="45719" rIns="91372" bIns="45719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</a:rPr>
              <a:t>CONTENTS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0" name="文本框 2">
            <a:extLst>
              <a:ext uri="{FF2B5EF4-FFF2-40B4-BE49-F238E27FC236}">
                <a16:creationId xmlns:a16="http://schemas.microsoft.com/office/drawing/2014/main" xmlns="" id="{AD1357C1-4A04-4940-868B-D1450374D9A2}"/>
              </a:ext>
            </a:extLst>
          </p:cNvPr>
          <p:cNvSpPr txBox="1"/>
          <p:nvPr/>
        </p:nvSpPr>
        <p:spPr>
          <a:xfrm>
            <a:off x="6549401" y="1528845"/>
            <a:ext cx="1210450" cy="400108"/>
          </a:xfrm>
          <a:prstGeom prst="rect">
            <a:avLst/>
          </a:prstGeom>
          <a:noFill/>
        </p:spPr>
        <p:txBody>
          <a:bodyPr wrap="none" lIns="91372" tIns="45719" rIns="91372" bIns="45719" rtlCol="0">
            <a:spAutoFit/>
          </a:bodyPr>
          <a:lstStyle/>
          <a:p>
            <a:pPr defTabSz="608738">
              <a:defRPr/>
            </a:pPr>
            <a:r>
              <a:rPr kumimoji="1" lang="zh-CN" altLang="en-US" sz="2000" b="1" kern="0" dirty="0">
                <a:solidFill>
                  <a:srgbClr val="FFFFFF"/>
                </a:solidFill>
                <a:latin typeface="+mj-lt"/>
                <a:ea typeface="微软雅黑" charset="0"/>
              </a:rPr>
              <a:t>项目简介</a:t>
            </a: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xmlns="" id="{0A589804-862C-45EB-A421-3E8A2E65981D}"/>
              </a:ext>
            </a:extLst>
          </p:cNvPr>
          <p:cNvSpPr txBox="1"/>
          <p:nvPr/>
        </p:nvSpPr>
        <p:spPr>
          <a:xfrm>
            <a:off x="6549448" y="1908499"/>
            <a:ext cx="3872455" cy="412419"/>
          </a:xfrm>
          <a:prstGeom prst="rect">
            <a:avLst/>
          </a:prstGeom>
          <a:noFill/>
        </p:spPr>
        <p:txBody>
          <a:bodyPr wrap="square" lIns="91372" tIns="45719" rIns="91372" bIns="45719" rtlCol="0">
            <a:spAutoFit/>
          </a:bodyPr>
          <a:lstStyle/>
          <a:p>
            <a:pPr defTabSz="608738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rgbClr val="FFFFFF"/>
                </a:solidFill>
                <a:ea typeface="微软雅黑" charset="0"/>
              </a:rPr>
              <a:t>系统总体架构，程序运行</a:t>
            </a:r>
            <a:r>
              <a:rPr lang="zh-CN" altLang="en-US" sz="1600" kern="0" dirty="0">
                <a:solidFill>
                  <a:srgbClr val="FFFFFF"/>
                </a:solidFill>
                <a:ea typeface="微软雅黑" charset="0"/>
              </a:rPr>
              <a:t>流程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EFE95FF5-08BC-4A66-8C58-8EADBEB48DF1}"/>
              </a:ext>
            </a:extLst>
          </p:cNvPr>
          <p:cNvSpPr/>
          <p:nvPr/>
        </p:nvSpPr>
        <p:spPr>
          <a:xfrm>
            <a:off x="5754465" y="1583437"/>
            <a:ext cx="639372" cy="639372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91372" tIns="45719" rIns="91372" bIns="45719" rtlCol="0" anchor="ctr"/>
          <a:lstStyle/>
          <a:p>
            <a:pPr algn="ctr" defTabSz="608738">
              <a:defRPr/>
            </a:pPr>
            <a:r>
              <a:rPr kumimoji="1" lang="en-US" altLang="zh-CN" sz="3200" b="1" kern="0" dirty="0">
                <a:solidFill>
                  <a:srgbClr val="FFFFFF"/>
                </a:solidFill>
                <a:latin typeface="Century Gothic"/>
                <a:ea typeface="微软雅黑" charset="0"/>
              </a:rPr>
              <a:t>1</a:t>
            </a:r>
            <a:endParaRPr kumimoji="1" lang="zh-CN" altLang="en-US" sz="3200" b="1" kern="0" dirty="0">
              <a:solidFill>
                <a:srgbClr val="FFFFFF"/>
              </a:solidFill>
              <a:latin typeface="Century Gothic"/>
              <a:ea typeface="微软雅黑" charset="0"/>
            </a:endParaRPr>
          </a:p>
        </p:txBody>
      </p:sp>
      <p:sp>
        <p:nvSpPr>
          <p:cNvPr id="23" name="文本框 5">
            <a:extLst>
              <a:ext uri="{FF2B5EF4-FFF2-40B4-BE49-F238E27FC236}">
                <a16:creationId xmlns:a16="http://schemas.microsoft.com/office/drawing/2014/main" xmlns="" id="{1F43185B-3EA8-4191-9026-B2DDFB120D7B}"/>
              </a:ext>
            </a:extLst>
          </p:cNvPr>
          <p:cNvSpPr txBox="1"/>
          <p:nvPr/>
        </p:nvSpPr>
        <p:spPr>
          <a:xfrm>
            <a:off x="6549401" y="2911285"/>
            <a:ext cx="1210450" cy="400108"/>
          </a:xfrm>
          <a:prstGeom prst="rect">
            <a:avLst/>
          </a:prstGeom>
          <a:noFill/>
        </p:spPr>
        <p:txBody>
          <a:bodyPr wrap="none" lIns="91372" tIns="45719" rIns="91372" bIns="45719" rtlCol="0">
            <a:spAutoFit/>
          </a:bodyPr>
          <a:lstStyle/>
          <a:p>
            <a:pPr defTabSz="608738">
              <a:defRPr/>
            </a:pPr>
            <a:r>
              <a:rPr kumimoji="1" lang="zh-CN" altLang="en-US" sz="2000" b="1" kern="0" dirty="0" smtClean="0">
                <a:solidFill>
                  <a:srgbClr val="FFFFFF"/>
                </a:solidFill>
                <a:ea typeface="微软雅黑" charset="0"/>
              </a:rPr>
              <a:t>功能模块</a:t>
            </a:r>
            <a:endParaRPr kumimoji="1" lang="zh-CN" altLang="en-US" sz="2000" b="1" kern="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xmlns="" id="{31AE8670-A932-4022-9D09-B0F9E04A3636}"/>
              </a:ext>
            </a:extLst>
          </p:cNvPr>
          <p:cNvSpPr txBox="1"/>
          <p:nvPr/>
        </p:nvSpPr>
        <p:spPr>
          <a:xfrm>
            <a:off x="6549448" y="3301583"/>
            <a:ext cx="4755046" cy="412419"/>
          </a:xfrm>
          <a:prstGeom prst="rect">
            <a:avLst/>
          </a:prstGeom>
          <a:noFill/>
        </p:spPr>
        <p:txBody>
          <a:bodyPr wrap="square" lIns="91372" tIns="45719" rIns="91372" bIns="45719" rtlCol="0">
            <a:spAutoFit/>
          </a:bodyPr>
          <a:lstStyle/>
          <a:p>
            <a:pPr defTabSz="608738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rgbClr val="FFFFFF"/>
                </a:solidFill>
                <a:ea typeface="微软雅黑" charset="0"/>
              </a:rPr>
              <a:t>电机驱动、</a:t>
            </a:r>
            <a:r>
              <a:rPr lang="zh-CN" altLang="en-US" sz="1600" kern="0" dirty="0">
                <a:solidFill>
                  <a:srgbClr val="FFFFFF"/>
                </a:solidFill>
                <a:ea typeface="微软雅黑" charset="0"/>
              </a:rPr>
              <a:t>交互外设，核心算法</a:t>
            </a:r>
            <a:r>
              <a:rPr lang="zh-CN" altLang="en-US" sz="1600" kern="0" dirty="0" smtClean="0">
                <a:solidFill>
                  <a:srgbClr val="FFFFFF"/>
                </a:solidFill>
                <a:ea typeface="微软雅黑" charset="0"/>
              </a:rPr>
              <a:t>，综合</a:t>
            </a:r>
            <a:r>
              <a:rPr lang="zh-CN" altLang="en-US" sz="1600" kern="0" dirty="0">
                <a:solidFill>
                  <a:srgbClr val="FFFFFF"/>
                </a:solidFill>
                <a:ea typeface="微软雅黑" charset="0"/>
              </a:rPr>
              <a:t>实现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2C8ED7A1-2A27-439D-97A4-00C7FFA1D2E6}"/>
              </a:ext>
            </a:extLst>
          </p:cNvPr>
          <p:cNvSpPr/>
          <p:nvPr/>
        </p:nvSpPr>
        <p:spPr>
          <a:xfrm>
            <a:off x="5754465" y="2976500"/>
            <a:ext cx="639372" cy="639372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91372" tIns="45719" rIns="91372" bIns="45719" rtlCol="0" anchor="ctr"/>
          <a:lstStyle/>
          <a:p>
            <a:pPr algn="ctr" defTabSz="608738">
              <a:defRPr/>
            </a:pPr>
            <a:r>
              <a:rPr kumimoji="1" lang="en-US" altLang="zh-CN" sz="3200" b="1" kern="0" dirty="0">
                <a:solidFill>
                  <a:srgbClr val="FFFFFF"/>
                </a:solidFill>
                <a:latin typeface="Century Gothic"/>
                <a:ea typeface="微软雅黑" charset="0"/>
              </a:rPr>
              <a:t>2</a:t>
            </a:r>
            <a:endParaRPr kumimoji="1" lang="zh-CN" altLang="en-US" sz="3200" b="1" kern="0" dirty="0">
              <a:solidFill>
                <a:srgbClr val="FFFFFF"/>
              </a:solidFill>
              <a:latin typeface="Century Gothic"/>
              <a:ea typeface="微软雅黑" charset="0"/>
            </a:endParaRPr>
          </a:p>
        </p:txBody>
      </p:sp>
      <p:sp>
        <p:nvSpPr>
          <p:cNvPr id="26" name="文本框 8">
            <a:extLst>
              <a:ext uri="{FF2B5EF4-FFF2-40B4-BE49-F238E27FC236}">
                <a16:creationId xmlns:a16="http://schemas.microsoft.com/office/drawing/2014/main" xmlns="" id="{E5BB6E42-0634-458C-A9E2-E2FCAE60816E}"/>
              </a:ext>
            </a:extLst>
          </p:cNvPr>
          <p:cNvSpPr txBox="1"/>
          <p:nvPr/>
        </p:nvSpPr>
        <p:spPr>
          <a:xfrm>
            <a:off x="6549401" y="4550560"/>
            <a:ext cx="1466931" cy="400108"/>
          </a:xfrm>
          <a:prstGeom prst="rect">
            <a:avLst/>
          </a:prstGeom>
          <a:noFill/>
        </p:spPr>
        <p:txBody>
          <a:bodyPr wrap="none" lIns="91372" tIns="45719" rIns="91372" bIns="45719" rtlCol="0">
            <a:spAutoFit/>
          </a:bodyPr>
          <a:lstStyle/>
          <a:p>
            <a:pPr defTabSz="608738">
              <a:defRPr/>
            </a:pPr>
            <a:r>
              <a:rPr kumimoji="1" lang="zh-CN" altLang="en-US" sz="2000" b="1" kern="0" dirty="0" smtClean="0">
                <a:solidFill>
                  <a:srgbClr val="FFFFFF"/>
                </a:solidFill>
                <a:ea typeface="微软雅黑" charset="0"/>
              </a:rPr>
              <a:t>总结和展望</a:t>
            </a:r>
            <a:endParaRPr kumimoji="1" lang="zh-CN" altLang="en-US" sz="2000" b="1" kern="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BECF676F-BC21-48FD-8BEE-C6729F3CDFCA}"/>
              </a:ext>
            </a:extLst>
          </p:cNvPr>
          <p:cNvSpPr/>
          <p:nvPr/>
        </p:nvSpPr>
        <p:spPr>
          <a:xfrm>
            <a:off x="5818004" y="4401702"/>
            <a:ext cx="639372" cy="639372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91372" tIns="45719" rIns="91372" bIns="45719" rtlCol="0" anchor="ctr"/>
          <a:lstStyle/>
          <a:p>
            <a:pPr algn="ctr" defTabSz="608738">
              <a:defRPr/>
            </a:pPr>
            <a:r>
              <a:rPr kumimoji="1" lang="en-US" altLang="zh-CN" sz="3200" b="1" kern="0" dirty="0">
                <a:solidFill>
                  <a:srgbClr val="FFFFFF"/>
                </a:solidFill>
                <a:latin typeface="Century Gothic"/>
                <a:ea typeface="微软雅黑" charset="0"/>
              </a:rPr>
              <a:t>3</a:t>
            </a:r>
            <a:endParaRPr kumimoji="1" lang="zh-CN" altLang="en-US" sz="3200" b="1" kern="0" dirty="0">
              <a:solidFill>
                <a:srgbClr val="FFFFFF"/>
              </a:solidFill>
              <a:latin typeface="Century Gothic"/>
              <a:ea typeface="微软雅黑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xmlns="" id="{E232B71A-74CB-423A-895C-3E5D162A71C4}"/>
              </a:ext>
            </a:extLst>
          </p:cNvPr>
          <p:cNvSpPr txBox="1"/>
          <p:nvPr/>
        </p:nvSpPr>
        <p:spPr>
          <a:xfrm>
            <a:off x="1097279" y="2258634"/>
            <a:ext cx="3124436" cy="1856788"/>
          </a:xfrm>
          <a:prstGeom prst="rect">
            <a:avLst/>
          </a:prstGeom>
          <a:noFill/>
        </p:spPr>
        <p:txBody>
          <a:bodyPr wrap="none" lIns="91372" tIns="45719" rIns="91372" bIns="45719" rtlCol="0">
            <a:spAutoFit/>
          </a:bodyPr>
          <a:lstStyle/>
          <a:p>
            <a:pPr algn="ctr"/>
            <a:r>
              <a:rPr kumimoji="1" lang="zh-CN" altLang="en-US" sz="11466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</a:p>
        </p:txBody>
      </p:sp>
      <p:pic>
        <p:nvPicPr>
          <p:cNvPr id="29" name="图片 28" descr="图片包含 游戏机, 建筑, 围栏&#10;&#10;描述已自动生成">
            <a:extLst>
              <a:ext uri="{FF2B5EF4-FFF2-40B4-BE49-F238E27FC236}">
                <a16:creationId xmlns:a16="http://schemas.microsoft.com/office/drawing/2014/main" xmlns="" id="{CED95E8E-880A-4167-B2ED-C07C9884D6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9" y="22932"/>
            <a:ext cx="1044951" cy="7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424C65E6-8553-46AF-BF74-BE4DF8E40A65}"/>
              </a:ext>
            </a:extLst>
          </p:cNvPr>
          <p:cNvGrpSpPr/>
          <p:nvPr/>
        </p:nvGrpSpPr>
        <p:grpSpPr>
          <a:xfrm>
            <a:off x="3790727" y="2282363"/>
            <a:ext cx="4610545" cy="2092798"/>
            <a:chOff x="3568736" y="2282363"/>
            <a:chExt cx="4610545" cy="2092798"/>
          </a:xfrm>
        </p:grpSpPr>
        <p:sp>
          <p:nvSpPr>
            <p:cNvPr id="2" name="文本框 2">
              <a:extLst>
                <a:ext uri="{FF2B5EF4-FFF2-40B4-BE49-F238E27FC236}">
                  <a16:creationId xmlns:a16="http://schemas.microsoft.com/office/drawing/2014/main" xmlns="" id="{979E61E9-E37C-48ED-A1B1-B4B7425BDBC8}"/>
                </a:ext>
              </a:extLst>
            </p:cNvPr>
            <p:cNvSpPr txBox="1"/>
            <p:nvPr/>
          </p:nvSpPr>
          <p:spPr>
            <a:xfrm>
              <a:off x="3568736" y="2282363"/>
              <a:ext cx="1909971" cy="2092798"/>
            </a:xfrm>
            <a:prstGeom prst="rect">
              <a:avLst/>
            </a:prstGeom>
            <a:noFill/>
          </p:spPr>
          <p:txBody>
            <a:bodyPr wrap="none" lIns="121837" tIns="60919" rIns="121837" bIns="60919" rtlCol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2800" dirty="0">
                  <a:solidFill>
                    <a:schemeClr val="bg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12800" dirty="0">
                <a:solidFill>
                  <a:schemeClr val="bg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3" name="文本框 8">
              <a:extLst>
                <a:ext uri="{FF2B5EF4-FFF2-40B4-BE49-F238E27FC236}">
                  <a16:creationId xmlns:a16="http://schemas.microsoft.com/office/drawing/2014/main" xmlns="" id="{5033B966-7448-42DF-9EB2-50972F8E6F3E}"/>
                </a:ext>
              </a:extLst>
            </p:cNvPr>
            <p:cNvSpPr txBox="1"/>
            <p:nvPr/>
          </p:nvSpPr>
          <p:spPr>
            <a:xfrm>
              <a:off x="5470986" y="3347549"/>
              <a:ext cx="2708256" cy="843225"/>
            </a:xfrm>
            <a:prstGeom prst="rect">
              <a:avLst/>
            </a:prstGeom>
            <a:noFill/>
          </p:spPr>
          <p:txBody>
            <a:bodyPr wrap="square" lIns="121837" tIns="60919" rIns="121837" bIns="60919" rtlCol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738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rgbClr val="FFFFFF"/>
                  </a:solidFill>
                  <a:ea typeface="微软雅黑" charset="0"/>
                </a:rPr>
                <a:t>系统</a:t>
              </a:r>
              <a:r>
                <a:rPr lang="zh-CN" altLang="en-US" kern="0" dirty="0" smtClean="0">
                  <a:solidFill>
                    <a:srgbClr val="FFFFFF"/>
                  </a:solidFill>
                  <a:ea typeface="微软雅黑" charset="0"/>
                </a:rPr>
                <a:t>总体架构</a:t>
              </a:r>
              <a:endParaRPr lang="en-US" altLang="zh-CN" kern="0" dirty="0">
                <a:solidFill>
                  <a:srgbClr val="FFFFFF"/>
                </a:solidFill>
                <a:ea typeface="微软雅黑" charset="0"/>
              </a:endParaRPr>
            </a:p>
            <a:p>
              <a:pPr defTabSz="608738">
                <a:lnSpc>
                  <a:spcPct val="130000"/>
                </a:lnSpc>
                <a:defRPr/>
              </a:pPr>
              <a:r>
                <a:rPr lang="zh-CN" altLang="en-US" kern="0" dirty="0" smtClean="0">
                  <a:solidFill>
                    <a:srgbClr val="FFFFFF"/>
                  </a:solidFill>
                  <a:ea typeface="微软雅黑" charset="0"/>
                </a:rPr>
                <a:t>程序运行</a:t>
              </a:r>
              <a:r>
                <a:rPr lang="zh-CN" altLang="en-US" kern="0" dirty="0">
                  <a:solidFill>
                    <a:srgbClr val="FFFFFF"/>
                  </a:solidFill>
                  <a:ea typeface="微软雅黑" charset="0"/>
                </a:rPr>
                <a:t>流程</a:t>
              </a:r>
            </a:p>
          </p:txBody>
        </p:sp>
        <p:sp>
          <p:nvSpPr>
            <p:cNvPr id="4" name="文本框 4">
              <a:extLst>
                <a:ext uri="{FF2B5EF4-FFF2-40B4-BE49-F238E27FC236}">
                  <a16:creationId xmlns:a16="http://schemas.microsoft.com/office/drawing/2014/main" xmlns="" id="{11DBF1C9-038B-4CEA-8207-E1EB1D8AE66D}"/>
                </a:ext>
              </a:extLst>
            </p:cNvPr>
            <p:cNvSpPr txBox="1"/>
            <p:nvPr/>
          </p:nvSpPr>
          <p:spPr>
            <a:xfrm>
              <a:off x="5471025" y="2575927"/>
              <a:ext cx="2708256" cy="861686"/>
            </a:xfrm>
            <a:prstGeom prst="rect">
              <a:avLst/>
            </a:prstGeom>
            <a:noFill/>
          </p:spPr>
          <p:txBody>
            <a:bodyPr wrap="none" lIns="121832" tIns="60916" rIns="121832" bIns="60916" rtlCol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738">
                <a:defRPr/>
              </a:pPr>
              <a:r>
                <a:rPr kumimoji="1" lang="zh-CN" altLang="en-US" sz="4800" b="1" kern="0" dirty="0">
                  <a:solidFill>
                    <a:srgbClr val="FFFFFF"/>
                  </a:solidFill>
                  <a:ea typeface="微软雅黑" charset="0"/>
                </a:rPr>
                <a:t>项目简介</a:t>
              </a:r>
            </a:p>
          </p:txBody>
        </p:sp>
      </p:grpSp>
      <p:pic>
        <p:nvPicPr>
          <p:cNvPr id="6" name="图片 5" descr="图片包含 游戏机, 建筑, 围栏&#10;&#10;描述已自动生成">
            <a:extLst>
              <a:ext uri="{FF2B5EF4-FFF2-40B4-BE49-F238E27FC236}">
                <a16:creationId xmlns:a16="http://schemas.microsoft.com/office/drawing/2014/main" xmlns="" id="{95D3B016-9A8F-47C8-B506-31476505C0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9" y="22932"/>
            <a:ext cx="1044951" cy="7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57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7EBA550-41D1-46C8-898F-5467160772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9856" r="9544" b="9880"/>
          <a:stretch/>
        </p:blipFill>
        <p:spPr>
          <a:xfrm>
            <a:off x="2357436" y="1704975"/>
            <a:ext cx="7477125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TextBox 63">
            <a:extLst>
              <a:ext uri="{FF2B5EF4-FFF2-40B4-BE49-F238E27FC236}">
                <a16:creationId xmlns:a16="http://schemas.microsoft.com/office/drawing/2014/main" xmlns="" id="{932F56BF-9873-4771-80F0-4D470C542933}"/>
              </a:ext>
            </a:extLst>
          </p:cNvPr>
          <p:cNvSpPr txBox="1"/>
          <p:nvPr/>
        </p:nvSpPr>
        <p:spPr>
          <a:xfrm>
            <a:off x="5075527" y="608454"/>
            <a:ext cx="2040944" cy="55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系统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总体架构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lear Sans" panose="020B05030302020203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1DA7E069-6006-45A2-A952-C739337BD01F}"/>
              </a:ext>
            </a:extLst>
          </p:cNvPr>
          <p:cNvGrpSpPr/>
          <p:nvPr/>
        </p:nvGrpSpPr>
        <p:grpSpPr>
          <a:xfrm>
            <a:off x="10755025" y="1704975"/>
            <a:ext cx="692745" cy="4124326"/>
            <a:chOff x="10731427" y="1704975"/>
            <a:chExt cx="692745" cy="4124326"/>
          </a:xfrm>
        </p:grpSpPr>
        <p:pic>
          <p:nvPicPr>
            <p:cNvPr id="8" name="图片 17" descr="微信图片_20200818211044">
              <a:extLst>
                <a:ext uri="{FF2B5EF4-FFF2-40B4-BE49-F238E27FC236}">
                  <a16:creationId xmlns:a16="http://schemas.microsoft.com/office/drawing/2014/main" xmlns="" id="{980E4EFB-2F80-4F74-8B0B-F3120EC2D5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3" r="5453"/>
            <a:stretch/>
          </p:blipFill>
          <p:spPr bwMode="auto">
            <a:xfrm>
              <a:off x="10731427" y="4905641"/>
              <a:ext cx="692745" cy="9236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AEB1347E-6627-4AB3-AA48-A6BC40D5EE48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2" t="200" r="21038" b="200"/>
            <a:stretch/>
          </p:blipFill>
          <p:spPr bwMode="auto">
            <a:xfrm>
              <a:off x="10731427" y="1704975"/>
              <a:ext cx="692745" cy="9236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22843D11-B572-471C-9AAC-03E4FCD2E33B}"/>
              </a:ext>
            </a:extLst>
          </p:cNvPr>
          <p:cNvGrpSpPr/>
          <p:nvPr/>
        </p:nvGrpSpPr>
        <p:grpSpPr>
          <a:xfrm>
            <a:off x="744226" y="1704975"/>
            <a:ext cx="692746" cy="4124325"/>
            <a:chOff x="744226" y="1704975"/>
            <a:chExt cx="692746" cy="41243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C7D8AB23-540A-4FDB-A23B-5960815F6866}"/>
                </a:ext>
              </a:extLst>
            </p:cNvPr>
            <p:cNvPicPr/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44" r="23144"/>
            <a:stretch/>
          </p:blipFill>
          <p:spPr bwMode="auto">
            <a:xfrm>
              <a:off x="744227" y="1704975"/>
              <a:ext cx="692745" cy="9236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891BF628-E0F6-45D4-B3BF-E8F4F7A44FDF}"/>
                </a:ext>
              </a:extLst>
            </p:cNvPr>
            <p:cNvPicPr/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05" b="5505"/>
            <a:stretch/>
          </p:blipFill>
          <p:spPr bwMode="auto">
            <a:xfrm>
              <a:off x="744227" y="4905641"/>
              <a:ext cx="692744" cy="9236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744EC5C3-59F6-43B2-A2DE-F030A2952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" r="5228"/>
            <a:stretch/>
          </p:blipFill>
          <p:spPr>
            <a:xfrm>
              <a:off x="744226" y="3305307"/>
              <a:ext cx="692745" cy="9236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2" name="图片 10" descr="微信图片_20200818211052">
            <a:extLst>
              <a:ext uri="{FF2B5EF4-FFF2-40B4-BE49-F238E27FC236}">
                <a16:creationId xmlns:a16="http://schemas.microsoft.com/office/drawing/2014/main" xmlns="" id="{2F1D104F-3437-4940-98A4-CB4E4EE7E2E4}"/>
              </a:ext>
            </a:extLst>
          </p:cNvPr>
          <p:cNvPicPr>
            <a:picLocks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0" y="3304538"/>
            <a:ext cx="691200" cy="92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5899" y="1610913"/>
            <a:ext cx="1371600" cy="771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344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8" descr="微信图片_20200818211114">
            <a:extLst>
              <a:ext uri="{FF2B5EF4-FFF2-40B4-BE49-F238E27FC236}">
                <a16:creationId xmlns:a16="http://schemas.microsoft.com/office/drawing/2014/main" xmlns="" id="{3AE52306-18A9-4DCE-9958-61BBD363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27" y="730993"/>
            <a:ext cx="3453384" cy="262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10" descr="微信图片_20200818211052">
            <a:extLst>
              <a:ext uri="{FF2B5EF4-FFF2-40B4-BE49-F238E27FC236}">
                <a16:creationId xmlns:a16="http://schemas.microsoft.com/office/drawing/2014/main" xmlns="" id="{2F1D104F-3437-4940-98A4-CB4E4EE7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25" y="730993"/>
            <a:ext cx="2574950" cy="262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16" descr="微信图片_20200818211034">
            <a:extLst>
              <a:ext uri="{FF2B5EF4-FFF2-40B4-BE49-F238E27FC236}">
                <a16:creationId xmlns:a16="http://schemas.microsoft.com/office/drawing/2014/main" xmlns="" id="{DE8C220C-688C-49C4-8E42-C3F3E3D7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27" y="3551573"/>
            <a:ext cx="3453384" cy="305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17" descr="微信图片_20200818211044">
            <a:extLst>
              <a:ext uri="{FF2B5EF4-FFF2-40B4-BE49-F238E27FC236}">
                <a16:creationId xmlns:a16="http://schemas.microsoft.com/office/drawing/2014/main" xmlns="" id="{0760ACE1-CF6F-43E1-88FF-C8A706F5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25" y="3551573"/>
            <a:ext cx="2568245" cy="305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xmlns="" id="{F849ED0A-98C7-4231-A7C3-233BDD898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79197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xmlns="" id="{28EF66BB-D915-48D3-8D49-877CEECA11A4}"/>
              </a:ext>
            </a:extLst>
          </p:cNvPr>
          <p:cNvSpPr txBox="1"/>
          <p:nvPr/>
        </p:nvSpPr>
        <p:spPr>
          <a:xfrm>
            <a:off x="305907" y="730993"/>
            <a:ext cx="2659702" cy="55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原型系统实物展示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lear Sans" panose="020B05030302020203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40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AFA7730-F9BC-4EC4-82DA-33CEAFD6867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29" y="702582"/>
            <a:ext cx="6326053" cy="5994806"/>
          </a:xfrm>
          <a:prstGeom prst="rect">
            <a:avLst/>
          </a:prstGeom>
        </p:spPr>
      </p:pic>
      <p:sp>
        <p:nvSpPr>
          <p:cNvPr id="5" name="TextBox 63">
            <a:extLst>
              <a:ext uri="{FF2B5EF4-FFF2-40B4-BE49-F238E27FC236}">
                <a16:creationId xmlns:a16="http://schemas.microsoft.com/office/drawing/2014/main" xmlns="" id="{377ABDCC-8C9F-4D3F-8E2D-1E36201B2C03}"/>
              </a:ext>
            </a:extLst>
          </p:cNvPr>
          <p:cNvSpPr txBox="1"/>
          <p:nvPr/>
        </p:nvSpPr>
        <p:spPr>
          <a:xfrm>
            <a:off x="277953" y="702582"/>
            <a:ext cx="2814144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zh-CN" altLang="en-US" b="1" dirty="0">
                <a:sym typeface="Arial" panose="020B0604020202020204" pitchFamily="34" charset="0"/>
              </a:rPr>
              <a:t>程序运行</a:t>
            </a:r>
            <a:r>
              <a:rPr lang="zh-CN" altLang="en-US" b="1" dirty="0" smtClean="0">
                <a:sym typeface="Arial" panose="020B0604020202020204" pitchFamily="34" charset="0"/>
              </a:rPr>
              <a:t>流程</a:t>
            </a:r>
            <a:r>
              <a:rPr lang="zh-CN" altLang="en-US" b="1" dirty="0">
                <a:sym typeface="Arial" panose="020B0604020202020204" pitchFamily="34" charset="0"/>
              </a:rPr>
              <a:t>框图</a:t>
            </a:r>
            <a:endParaRPr lang="en-US" b="1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069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424C65E6-8553-46AF-BF74-BE4DF8E40A65}"/>
              </a:ext>
            </a:extLst>
          </p:cNvPr>
          <p:cNvGrpSpPr/>
          <p:nvPr/>
        </p:nvGrpSpPr>
        <p:grpSpPr>
          <a:xfrm>
            <a:off x="3790727" y="2282363"/>
            <a:ext cx="4610545" cy="2092798"/>
            <a:chOff x="3568736" y="2282363"/>
            <a:chExt cx="4610545" cy="2092798"/>
          </a:xfrm>
        </p:grpSpPr>
        <p:sp>
          <p:nvSpPr>
            <p:cNvPr id="2" name="文本框 2">
              <a:extLst>
                <a:ext uri="{FF2B5EF4-FFF2-40B4-BE49-F238E27FC236}">
                  <a16:creationId xmlns:a16="http://schemas.microsoft.com/office/drawing/2014/main" xmlns="" id="{979E61E9-E37C-48ED-A1B1-B4B7425BDBC8}"/>
                </a:ext>
              </a:extLst>
            </p:cNvPr>
            <p:cNvSpPr txBox="1"/>
            <p:nvPr/>
          </p:nvSpPr>
          <p:spPr>
            <a:xfrm>
              <a:off x="3568736" y="2282363"/>
              <a:ext cx="1977297" cy="2092798"/>
            </a:xfrm>
            <a:prstGeom prst="rect">
              <a:avLst/>
            </a:prstGeom>
            <a:noFill/>
          </p:spPr>
          <p:txBody>
            <a:bodyPr wrap="none" lIns="121837" tIns="60919" rIns="121837" bIns="60919" rtlCol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2800" dirty="0">
                  <a:solidFill>
                    <a:schemeClr val="bg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12800" dirty="0">
                <a:solidFill>
                  <a:schemeClr val="bg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3" name="文本框 8">
              <a:extLst>
                <a:ext uri="{FF2B5EF4-FFF2-40B4-BE49-F238E27FC236}">
                  <a16:creationId xmlns:a16="http://schemas.microsoft.com/office/drawing/2014/main" xmlns="" id="{5033B966-7448-42DF-9EB2-50972F8E6F3E}"/>
                </a:ext>
              </a:extLst>
            </p:cNvPr>
            <p:cNvSpPr txBox="1"/>
            <p:nvPr/>
          </p:nvSpPr>
          <p:spPr>
            <a:xfrm>
              <a:off x="5470986" y="3347549"/>
              <a:ext cx="2708256" cy="813410"/>
            </a:xfrm>
            <a:prstGeom prst="rect">
              <a:avLst/>
            </a:prstGeom>
            <a:noFill/>
          </p:spPr>
          <p:txBody>
            <a:bodyPr wrap="square" lIns="121837" tIns="60919" rIns="121837" bIns="60919" rtlCol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738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rgbClr val="FFFFFF"/>
                  </a:solidFill>
                  <a:ea typeface="微软雅黑" charset="0"/>
                </a:rPr>
                <a:t>驱动介绍、交互外设</a:t>
              </a:r>
              <a:endParaRPr lang="en-US" altLang="zh-CN" kern="0" dirty="0">
                <a:solidFill>
                  <a:srgbClr val="FFFFFF"/>
                </a:solidFill>
                <a:ea typeface="微软雅黑" charset="0"/>
              </a:endParaRPr>
            </a:p>
            <a:p>
              <a:pPr defTabSz="608738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rgbClr val="FFFFFF"/>
                  </a:solidFill>
                  <a:ea typeface="微软雅黑" charset="0"/>
                </a:rPr>
                <a:t>核心算法、综合实现</a:t>
              </a:r>
            </a:p>
          </p:txBody>
        </p:sp>
        <p:sp>
          <p:nvSpPr>
            <p:cNvPr id="4" name="文本框 4">
              <a:extLst>
                <a:ext uri="{FF2B5EF4-FFF2-40B4-BE49-F238E27FC236}">
                  <a16:creationId xmlns:a16="http://schemas.microsoft.com/office/drawing/2014/main" xmlns="" id="{11DBF1C9-038B-4CEA-8207-E1EB1D8AE66D}"/>
                </a:ext>
              </a:extLst>
            </p:cNvPr>
            <p:cNvSpPr txBox="1"/>
            <p:nvPr/>
          </p:nvSpPr>
          <p:spPr>
            <a:xfrm>
              <a:off x="5471025" y="2575927"/>
              <a:ext cx="2708256" cy="861686"/>
            </a:xfrm>
            <a:prstGeom prst="rect">
              <a:avLst/>
            </a:prstGeom>
            <a:noFill/>
          </p:spPr>
          <p:txBody>
            <a:bodyPr wrap="none" lIns="121832" tIns="60916" rIns="121832" bIns="60916" rtlCol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738">
                <a:defRPr/>
              </a:pPr>
              <a:r>
                <a:rPr kumimoji="1" lang="zh-CN" altLang="en-US" sz="4800" b="1" kern="0" dirty="0">
                  <a:solidFill>
                    <a:srgbClr val="FFFFFF"/>
                  </a:solidFill>
                  <a:ea typeface="微软雅黑" charset="0"/>
                </a:rPr>
                <a:t>模块介绍</a:t>
              </a:r>
            </a:p>
          </p:txBody>
        </p:sp>
      </p:grpSp>
      <p:pic>
        <p:nvPicPr>
          <p:cNvPr id="6" name="图片 5" descr="图片包含 游戏机, 建筑, 围栏&#10;&#10;描述已自动生成">
            <a:extLst>
              <a:ext uri="{FF2B5EF4-FFF2-40B4-BE49-F238E27FC236}">
                <a16:creationId xmlns:a16="http://schemas.microsoft.com/office/drawing/2014/main" xmlns="" id="{95D3B016-9A8F-47C8-B506-31476505C0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9" y="22932"/>
            <a:ext cx="1044951" cy="7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84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901AA89-EF8F-4234-A21E-C0827347B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525" y="887023"/>
            <a:ext cx="10448925" cy="40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63">
            <a:extLst>
              <a:ext uri="{FF2B5EF4-FFF2-40B4-BE49-F238E27FC236}">
                <a16:creationId xmlns:a16="http://schemas.microsoft.com/office/drawing/2014/main" xmlns="" id="{9676ACE1-F89B-4DAA-83CF-3AEF0205FA02}"/>
              </a:ext>
            </a:extLst>
          </p:cNvPr>
          <p:cNvSpPr txBox="1"/>
          <p:nvPr/>
        </p:nvSpPr>
        <p:spPr>
          <a:xfrm>
            <a:off x="357808" y="608454"/>
            <a:ext cx="2957110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双自由度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lear Sans" panose="020B05030302020203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步进电机驱动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设计</a:t>
            </a:r>
          </a:p>
        </p:txBody>
      </p:sp>
    </p:spTree>
    <p:extLst>
      <p:ext uri="{BB962C8B-B14F-4D97-AF65-F5344CB8AC3E}">
        <p14:creationId xmlns:p14="http://schemas.microsoft.com/office/powerpoint/2010/main" val="555222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1F99E23-C587-4AE4-AABE-3223C12756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2490"/>
          <a:stretch/>
        </p:blipFill>
        <p:spPr>
          <a:xfrm rot="5400000">
            <a:off x="5370194" y="1961784"/>
            <a:ext cx="1442031" cy="1922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632AFBDC-C830-4547-8601-C4E214ED0AD1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r="16117"/>
          <a:stretch/>
        </p:blipFill>
        <p:spPr bwMode="auto">
          <a:xfrm>
            <a:off x="1465370" y="1963256"/>
            <a:ext cx="1442031" cy="1922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9E43A40F-3D92-4170-B78F-8161C76A1BF2}"/>
              </a:ext>
            </a:extLst>
          </p:cNvPr>
          <p:cNvSpPr txBox="1"/>
          <p:nvPr/>
        </p:nvSpPr>
        <p:spPr>
          <a:xfrm>
            <a:off x="5768042" y="41099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按键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3CC57B54-8983-46E4-B0DD-2688068A2934}"/>
              </a:ext>
            </a:extLst>
          </p:cNvPr>
          <p:cNvSpPr txBox="1"/>
          <p:nvPr/>
        </p:nvSpPr>
        <p:spPr>
          <a:xfrm>
            <a:off x="4342003" y="4703318"/>
            <a:ext cx="349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采用</a:t>
            </a:r>
            <a:r>
              <a:rPr lang="en-US" altLang="zh-CN" dirty="0">
                <a:latin typeface="+mn-ea"/>
              </a:rPr>
              <a:t>GPIO</a:t>
            </a:r>
            <a:r>
              <a:rPr lang="zh-CN" altLang="en-US" dirty="0">
                <a:latin typeface="+mn-ea"/>
              </a:rPr>
              <a:t>输入中断下降沿触发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用于进行电机状态的控制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4B0B90BD-D5C9-4C22-9601-5BE25A216811}"/>
              </a:ext>
            </a:extLst>
          </p:cNvPr>
          <p:cNvSpPr txBox="1"/>
          <p:nvPr/>
        </p:nvSpPr>
        <p:spPr>
          <a:xfrm>
            <a:off x="1465370" y="410997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OLED</a:t>
            </a:r>
            <a:r>
              <a:rPr lang="zh-CN" altLang="en-US" dirty="0">
                <a:latin typeface="+mn-ea"/>
              </a:rPr>
              <a:t>显示屏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432FC642-8D6E-4BC4-A874-609C81FBFBAB}"/>
              </a:ext>
            </a:extLst>
          </p:cNvPr>
          <p:cNvSpPr txBox="1"/>
          <p:nvPr/>
        </p:nvSpPr>
        <p:spPr>
          <a:xfrm>
            <a:off x="8317071" y="4703318"/>
            <a:ext cx="335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采用</a:t>
            </a:r>
            <a:r>
              <a:rPr lang="en-US" altLang="zh-CN" dirty="0">
                <a:latin typeface="+mn-ea"/>
              </a:rPr>
              <a:t>UART</a:t>
            </a:r>
            <a:r>
              <a:rPr lang="zh-CN" altLang="en-US" dirty="0">
                <a:latin typeface="+mn-ea"/>
              </a:rPr>
              <a:t>进行数据透传通信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用于进行无线远距离控制</a:t>
            </a:r>
            <a:endParaRPr lang="en-US" altLang="zh-CN" dirty="0">
              <a:latin typeface="+mn-ea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AF645750-8DF2-4CC6-9949-B6825CD01FAF}"/>
              </a:ext>
            </a:extLst>
          </p:cNvPr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5264" r="7198" b="5264"/>
          <a:stretch/>
        </p:blipFill>
        <p:spPr bwMode="auto">
          <a:xfrm>
            <a:off x="9275018" y="1963256"/>
            <a:ext cx="1439823" cy="1919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CD3DF95F-3058-4424-90F0-802470FF0F68}"/>
              </a:ext>
            </a:extLst>
          </p:cNvPr>
          <p:cNvSpPr txBox="1"/>
          <p:nvPr/>
        </p:nvSpPr>
        <p:spPr>
          <a:xfrm>
            <a:off x="9440930" y="41085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蓝牙模块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FEADBDD-6CFD-4810-892C-53DB401B0520}"/>
              </a:ext>
            </a:extLst>
          </p:cNvPr>
          <p:cNvSpPr txBox="1"/>
          <p:nvPr/>
        </p:nvSpPr>
        <p:spPr>
          <a:xfrm>
            <a:off x="663016" y="4703318"/>
            <a:ext cx="304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采用</a:t>
            </a:r>
            <a:r>
              <a:rPr lang="en-US" altLang="zh-CN" dirty="0">
                <a:latin typeface="+mn-ea"/>
              </a:rPr>
              <a:t>GPIO</a:t>
            </a:r>
            <a:r>
              <a:rPr lang="zh-CN" altLang="en-US" dirty="0">
                <a:latin typeface="+mn-ea"/>
              </a:rPr>
              <a:t>模拟</a:t>
            </a:r>
            <a:r>
              <a:rPr lang="en-US" altLang="zh-CN" dirty="0">
                <a:latin typeface="+mn-ea"/>
              </a:rPr>
              <a:t>SPI</a:t>
            </a:r>
            <a:r>
              <a:rPr lang="zh-CN" altLang="en-US" dirty="0">
                <a:latin typeface="+mn-ea"/>
              </a:rPr>
              <a:t>协议进行控制指令和数据的通信</a:t>
            </a:r>
            <a:endParaRPr lang="en-US" altLang="zh-CN" dirty="0">
              <a:latin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用于显示内部状态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xmlns="" id="{3D2CD927-FCF8-4BBF-BFC3-9B8F1B2E3069}"/>
              </a:ext>
            </a:extLst>
          </p:cNvPr>
          <p:cNvSpPr txBox="1"/>
          <p:nvPr/>
        </p:nvSpPr>
        <p:spPr>
          <a:xfrm>
            <a:off x="5080341" y="608454"/>
            <a:ext cx="203132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lear Sans" panose="020B0503030202020304" pitchFamily="34" charset="0"/>
                <a:sym typeface="Arial" panose="020B0604020202020204" pitchFamily="34" charset="0"/>
              </a:rPr>
              <a:t>人机交互</a:t>
            </a:r>
          </a:p>
        </p:txBody>
      </p:sp>
    </p:spTree>
    <p:extLst>
      <p:ext uri="{BB962C8B-B14F-4D97-AF65-F5344CB8AC3E}">
        <p14:creationId xmlns:p14="http://schemas.microsoft.com/office/powerpoint/2010/main" val="3629546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C6D465B-D175-47FE-8F9A-F974EC8C98A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4-24-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自定义设计方案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94C"/>
      </a:accent1>
      <a:accent2>
        <a:srgbClr val="44546A"/>
      </a:accent2>
      <a:accent3>
        <a:srgbClr val="16294C"/>
      </a:accent3>
      <a:accent4>
        <a:srgbClr val="44546A"/>
      </a:accent4>
      <a:accent5>
        <a:srgbClr val="16294C"/>
      </a:accent5>
      <a:accent6>
        <a:srgbClr val="44546A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C-.potx" id="{F245F98B-A7FA-44AD-B8C5-FD9938FF4CB4}" vid="{AF67692B-30E7-4B31-A33A-7E672886C321}"/>
    </a:ext>
  </a:extLst>
</a:theme>
</file>

<file path=ppt/theme/theme2.xml><?xml version="1.0" encoding="utf-8"?>
<a:theme xmlns:a="http://schemas.openxmlformats.org/drawingml/2006/main" name="1_自定义设计方案">
  <a:themeElements>
    <a:clrScheme name="LvyhTools保存的主题色-20170426-19054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94C"/>
      </a:accent1>
      <a:accent2>
        <a:srgbClr val="44546A"/>
      </a:accent2>
      <a:accent3>
        <a:srgbClr val="16294C"/>
      </a:accent3>
      <a:accent4>
        <a:srgbClr val="44546A"/>
      </a:accent4>
      <a:accent5>
        <a:srgbClr val="16294C"/>
      </a:accent5>
      <a:accent6>
        <a:srgbClr val="44546A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>
          <a:noFill/>
        </a:ln>
      </a:spPr>
      <a:bodyPr lIns="121878" tIns="60939" rIns="121878" bIns="60939"/>
      <a:lstStyle>
        <a:defPPr algn="l" eaLnBrk="1" hangingPunct="1">
          <a:defRPr sz="2800">
            <a:ea typeface="微软雅黑" panose="020B0503020204020204" pitchFamily="34" charset="-122"/>
            <a:sym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C-.potx" id="{F245F98B-A7FA-44AD-B8C5-FD9938FF4CB4}" vid="{78354BC1-A4D2-4A7E-8527-1BBC5B4C827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MC-</Template>
  <TotalTime>3679</TotalTime>
  <Words>302</Words>
  <Application>Microsoft Office PowerPoint</Application>
  <PresentationFormat>宽屏</PresentationFormat>
  <Paragraphs>82</Paragraphs>
  <Slides>14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Arvo</vt:lpstr>
      <vt:lpstr>Clear Sans</vt:lpstr>
      <vt:lpstr>PT Sans</vt:lpstr>
      <vt:lpstr>等线</vt:lpstr>
      <vt:lpstr>等线 Light</vt:lpstr>
      <vt:lpstr>方正兰亭细黑_GBK_M</vt:lpstr>
      <vt:lpstr>华文中宋</vt:lpstr>
      <vt:lpstr>宋体</vt:lpstr>
      <vt:lpstr>Microsoft YaHei</vt:lpstr>
      <vt:lpstr>Microsoft YaHei</vt:lpstr>
      <vt:lpstr>Arial</vt:lpstr>
      <vt:lpstr>Century Gothic</vt:lpstr>
      <vt:lpstr>Times New Roman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4-24-3</dc:title>
  <dc:subject/>
  <dc:creator>QQ1801380800</dc:creator>
  <cp:keywords>MC</cp:keywords>
  <dc:description>欢迎定制PPT-QQ1801380800</dc:description>
  <cp:lastModifiedBy>F105LAB</cp:lastModifiedBy>
  <cp:revision>233</cp:revision>
  <dcterms:created xsi:type="dcterms:W3CDTF">2017-04-26T10:20:59Z</dcterms:created>
  <dcterms:modified xsi:type="dcterms:W3CDTF">2020-08-20T15:06:48Z</dcterms:modified>
  <cp:category>模板</cp:category>
</cp:coreProperties>
</file>